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 id="2147483696" r:id="rId6"/>
  </p:sldMasterIdLst>
  <p:notesMasterIdLst>
    <p:notesMasterId r:id="rId15"/>
  </p:notesMasterIdLst>
  <p:sldIdLst>
    <p:sldId id="256" r:id="rId7"/>
    <p:sldId id="320" r:id="rId8"/>
    <p:sldId id="311" r:id="rId9"/>
    <p:sldId id="317" r:id="rId10"/>
    <p:sldId id="312" r:id="rId11"/>
    <p:sldId id="313" r:id="rId12"/>
    <p:sldId id="318" r:id="rId13"/>
    <p:sldId id="319"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678"/>
    <a:srgbClr val="C511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060" autoAdjust="0"/>
  </p:normalViewPr>
  <p:slideViewPr>
    <p:cSldViewPr>
      <p:cViewPr varScale="1">
        <p:scale>
          <a:sx n="63" d="100"/>
          <a:sy n="63" d="100"/>
        </p:scale>
        <p:origin x="780" y="5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D1A8C3-8EB0-45F6-9AEB-F33C07AAB5FB}" type="datetimeFigureOut">
              <a:rPr lang="it-IT" smtClean="0"/>
              <a:t>02/10/2023</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7737ED-89D4-44B2-B0C7-E3211164E636}" type="slidenum">
              <a:rPr lang="it-IT" smtClean="0"/>
              <a:t>‹N›</a:t>
            </a:fld>
            <a:endParaRPr lang="it-IT"/>
          </a:p>
        </p:txBody>
      </p:sp>
    </p:spTree>
    <p:extLst>
      <p:ext uri="{BB962C8B-B14F-4D97-AF65-F5344CB8AC3E}">
        <p14:creationId xmlns:p14="http://schemas.microsoft.com/office/powerpoint/2010/main" val="570397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44"/>
            <a:ext cx="10363200" cy="1470025"/>
          </a:xfrm>
        </p:spPr>
        <p:txBody>
          <a:bodyPr/>
          <a:lstStyle/>
          <a:p>
            <a:r>
              <a:rPr lang="it-IT"/>
              <a:t>Fare clic per modificare lo stile del titolo dello schema</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180606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Modifica gli stili del testo dello schema
Secondo livello
Terzo livello
Quarto livello
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1019748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57"/>
            <a:ext cx="2743200" cy="5851525"/>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609600" y="274657"/>
            <a:ext cx="8026400" cy="5851525"/>
          </a:xfrm>
        </p:spPr>
        <p:txBody>
          <a:bodyPr vert="eaVert"/>
          <a:lstStyle/>
          <a:p>
            <a:pPr lvl="0"/>
            <a:r>
              <a:rPr lang="it-IT"/>
              <a:t>Modifica gli stili del testo dello schema
Secondo livello
Terzo livello
Quarto livello
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659534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3375"/>
            </a:lvl1pPr>
          </a:lstStyle>
          <a:p>
            <a:r>
              <a:rPr lang="it-IT"/>
              <a:t>Fare clic per modificare lo stile del titolo dello schema</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it-IT"/>
              <a:t>Fare clic per modificare lo stile del sottotitolo dello schema</a:t>
            </a:r>
            <a:endParaRPr lang="en-GB"/>
          </a:p>
        </p:txBody>
      </p:sp>
      <p:sp>
        <p:nvSpPr>
          <p:cNvPr id="4" name="Segnaposto data 3"/>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91723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endParaRPr lang="en-GB"/>
          </a:p>
        </p:txBody>
      </p:sp>
      <p:sp>
        <p:nvSpPr>
          <p:cNvPr id="3" name="Segnaposto contenuto 2"/>
          <p:cNvSpPr>
            <a:spLocks noGrp="1"/>
          </p:cNvSpPr>
          <p:nvPr>
            <p:ph idx="1"/>
          </p:nvPr>
        </p:nvSpPr>
        <p:spPr/>
        <p:txBody>
          <a:bodyPr/>
          <a:lstStyle/>
          <a:p>
            <a:pPr lvl="0"/>
            <a:r>
              <a:rPr lang="it-IT"/>
              <a:t>Modifica gli stili del testo dello schema
Secondo livello
Terzo livello
Quarto livello
Quinto livello</a:t>
            </a:r>
            <a:endParaRPr lang="en-GB"/>
          </a:p>
        </p:txBody>
      </p:sp>
      <p:sp>
        <p:nvSpPr>
          <p:cNvPr id="4" name="Segnaposto data 3"/>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612928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58"/>
            <a:ext cx="10515600" cy="2852737"/>
          </a:xfrm>
        </p:spPr>
        <p:txBody>
          <a:bodyPr anchor="b"/>
          <a:lstStyle>
            <a:lvl1pPr>
              <a:defRPr sz="3375"/>
            </a:lvl1pPr>
          </a:lstStyle>
          <a:p>
            <a:r>
              <a:rPr lang="it-IT"/>
              <a:t>Fare clic per modificare lo stile del titolo dello schema</a:t>
            </a:r>
            <a:endParaRPr lang="en-GB"/>
          </a:p>
        </p:txBody>
      </p:sp>
      <p:sp>
        <p:nvSpPr>
          <p:cNvPr id="3" name="Segnaposto testo 2"/>
          <p:cNvSpPr>
            <a:spLocks noGrp="1"/>
          </p:cNvSpPr>
          <p:nvPr>
            <p:ph type="body" idx="1"/>
          </p:nvPr>
        </p:nvSpPr>
        <p:spPr>
          <a:xfrm>
            <a:off x="831851" y="4589483"/>
            <a:ext cx="10515600" cy="150018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it-IT"/>
              <a:t>Modifica gli stili del testo dello schema
Secondo livello
Terzo livello
Quarto livello
Quinto livello</a:t>
            </a:r>
          </a:p>
        </p:txBody>
      </p:sp>
      <p:sp>
        <p:nvSpPr>
          <p:cNvPr id="4" name="Segnaposto data 3"/>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1258908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
Secondo livello
Terzo livello
Quarto livello
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
Secondo livello
Terzo livello
Quarto livello
Quinto livello</a:t>
            </a:r>
            <a:endParaRPr lang="en-GB"/>
          </a:p>
        </p:txBody>
      </p:sp>
      <p:sp>
        <p:nvSpPr>
          <p:cNvPr id="5" name="Segnaposto data 4"/>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en-GB">
              <a:solidFill>
                <a:prstClr val="black">
                  <a:tint val="75000"/>
                </a:prstClr>
              </a:solidFill>
            </a:endParaRPr>
          </a:p>
        </p:txBody>
      </p:sp>
      <p:sp>
        <p:nvSpPr>
          <p:cNvPr id="7" name="Segnaposto numero diapositiva 6"/>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3566216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a:t>Fare clic per modificare lo stile del titolo dello schema</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it-IT"/>
              <a:t>Modifica gli stili del testo dello schema
Secondo livello
Terzo livello
Quarto livello
Quinto livello</a:t>
            </a:r>
          </a:p>
        </p:txBody>
      </p:sp>
      <p:sp>
        <p:nvSpPr>
          <p:cNvPr id="4" name="Segnaposto contenuto 3"/>
          <p:cNvSpPr>
            <a:spLocks noGrp="1"/>
          </p:cNvSpPr>
          <p:nvPr>
            <p:ph sz="half" idx="2"/>
          </p:nvPr>
        </p:nvSpPr>
        <p:spPr>
          <a:xfrm>
            <a:off x="839789" y="2505075"/>
            <a:ext cx="5157787" cy="3684588"/>
          </a:xfrm>
        </p:spPr>
        <p:txBody>
          <a:bodyPr/>
          <a:lstStyle/>
          <a:p>
            <a:pPr lvl="0"/>
            <a:r>
              <a:rPr lang="it-IT"/>
              <a:t>Modifica gli stili del testo dello schema
Secondo livello
Terzo livello
Quarto livello
Quinto livello</a:t>
            </a:r>
            <a:endParaRPr lang="en-GB"/>
          </a:p>
        </p:txBody>
      </p:sp>
      <p:sp>
        <p:nvSpPr>
          <p:cNvPr id="5" name="Segnaposto testo 4"/>
          <p:cNvSpPr>
            <a:spLocks noGrp="1"/>
          </p:cNvSpPr>
          <p:nvPr>
            <p:ph type="body" sz="quarter" idx="3"/>
          </p:nvPr>
        </p:nvSpPr>
        <p:spPr>
          <a:xfrm>
            <a:off x="6172203" y="1681163"/>
            <a:ext cx="5183188"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it-IT"/>
              <a:t>Modifica gli stili del testo dello schema
Secondo livello
Terzo livello
Quarto livello
Quinto livello</a:t>
            </a:r>
          </a:p>
        </p:txBody>
      </p:sp>
      <p:sp>
        <p:nvSpPr>
          <p:cNvPr id="6" name="Segnaposto contenuto 5"/>
          <p:cNvSpPr>
            <a:spLocks noGrp="1"/>
          </p:cNvSpPr>
          <p:nvPr>
            <p:ph sz="quarter" idx="4"/>
          </p:nvPr>
        </p:nvSpPr>
        <p:spPr>
          <a:xfrm>
            <a:off x="6172203" y="2505075"/>
            <a:ext cx="5183188" cy="3684588"/>
          </a:xfrm>
        </p:spPr>
        <p:txBody>
          <a:bodyPr/>
          <a:lstStyle/>
          <a:p>
            <a:pPr lvl="0"/>
            <a:r>
              <a:rPr lang="it-IT"/>
              <a:t>Modifica gli stili del testo dello schema
Secondo livello
Terzo livello
Quarto livello
Quinto livello</a:t>
            </a:r>
            <a:endParaRPr lang="en-GB"/>
          </a:p>
        </p:txBody>
      </p:sp>
      <p:sp>
        <p:nvSpPr>
          <p:cNvPr id="7" name="Segnaposto data 6"/>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en-GB">
              <a:solidFill>
                <a:prstClr val="black">
                  <a:tint val="75000"/>
                </a:prstClr>
              </a:solidFill>
            </a:endParaRPr>
          </a:p>
        </p:txBody>
      </p:sp>
      <p:sp>
        <p:nvSpPr>
          <p:cNvPr id="9" name="Segnaposto numero diapositiva 8"/>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4159055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endParaRPr lang="en-GB"/>
          </a:p>
        </p:txBody>
      </p:sp>
      <p:sp>
        <p:nvSpPr>
          <p:cNvPr id="3" name="Segnaposto data 2"/>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en-GB">
              <a:solidFill>
                <a:prstClr val="black">
                  <a:tint val="75000"/>
                </a:prstClr>
              </a:solidFill>
            </a:endParaRPr>
          </a:p>
        </p:txBody>
      </p:sp>
      <p:sp>
        <p:nvSpPr>
          <p:cNvPr id="5" name="Segnaposto numero diapositiva 4"/>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31459995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en-GB">
              <a:solidFill>
                <a:prstClr val="black">
                  <a:tint val="75000"/>
                </a:prstClr>
              </a:solidFill>
            </a:endParaRPr>
          </a:p>
        </p:txBody>
      </p:sp>
      <p:sp>
        <p:nvSpPr>
          <p:cNvPr id="4" name="Segnaposto numero diapositiva 3"/>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334329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1800"/>
            </a:lvl1pPr>
          </a:lstStyle>
          <a:p>
            <a:r>
              <a:rPr lang="it-IT"/>
              <a:t>Fare clic per modificare lo stile del titolo dello schema</a:t>
            </a:r>
            <a:endParaRPr lang="en-GB"/>
          </a:p>
        </p:txBody>
      </p:sp>
      <p:sp>
        <p:nvSpPr>
          <p:cNvPr id="3" name="Segnaposto contenuto 2"/>
          <p:cNvSpPr>
            <a:spLocks noGrp="1"/>
          </p:cNvSpPr>
          <p:nvPr>
            <p:ph idx="1"/>
          </p:nvPr>
        </p:nvSpPr>
        <p:spPr>
          <a:xfrm>
            <a:off x="5183188" y="987445"/>
            <a:ext cx="617220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it-IT"/>
              <a:t>Modifica gli stili del testo dello schema
Secondo livello
Terzo livello
Quarto livello
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it-IT"/>
              <a:t>Modifica gli stili del testo dello schema
Secondo livello
Terzo livello
Quarto livello
Quinto livello</a:t>
            </a:r>
          </a:p>
        </p:txBody>
      </p:sp>
      <p:sp>
        <p:nvSpPr>
          <p:cNvPr id="5" name="Segnaposto data 4"/>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en-GB">
              <a:solidFill>
                <a:prstClr val="black">
                  <a:tint val="75000"/>
                </a:prstClr>
              </a:solidFill>
            </a:endParaRPr>
          </a:p>
        </p:txBody>
      </p:sp>
      <p:sp>
        <p:nvSpPr>
          <p:cNvPr id="7" name="Segnaposto numero diapositiva 6"/>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182757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Modifica gli stili del testo dello schema
Secondo livello
Terzo livello
Quarto livello
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8570152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1800"/>
            </a:lvl1pPr>
          </a:lstStyle>
          <a:p>
            <a:r>
              <a:rPr lang="it-IT"/>
              <a:t>Fare clic per modificare lo stile del titolo dello schema</a:t>
            </a:r>
            <a:endParaRPr lang="en-GB"/>
          </a:p>
        </p:txBody>
      </p:sp>
      <p:sp>
        <p:nvSpPr>
          <p:cNvPr id="3" name="Segnaposto immagine 2"/>
          <p:cNvSpPr>
            <a:spLocks noGrp="1"/>
          </p:cNvSpPr>
          <p:nvPr>
            <p:ph type="pic" idx="1"/>
          </p:nvPr>
        </p:nvSpPr>
        <p:spPr>
          <a:xfrm>
            <a:off x="5183188" y="987445"/>
            <a:ext cx="617220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it-IT"/>
              <a:t>Fare clic sull'icona per inserire un'immagine</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it-IT"/>
              <a:t>Modifica gli stili del testo dello schema
Secondo livello
Terzo livello
Quarto livello
Quinto livello</a:t>
            </a:r>
          </a:p>
        </p:txBody>
      </p:sp>
      <p:sp>
        <p:nvSpPr>
          <p:cNvPr id="5" name="Segnaposto data 4"/>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en-GB">
              <a:solidFill>
                <a:prstClr val="black">
                  <a:tint val="75000"/>
                </a:prstClr>
              </a:solidFill>
            </a:endParaRPr>
          </a:p>
        </p:txBody>
      </p:sp>
      <p:sp>
        <p:nvSpPr>
          <p:cNvPr id="7" name="Segnaposto numero diapositiva 6"/>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42846035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endParaRPr lang="en-GB"/>
          </a:p>
        </p:txBody>
      </p:sp>
      <p:sp>
        <p:nvSpPr>
          <p:cNvPr id="3" name="Segnaposto testo verticale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GB"/>
          </a:p>
        </p:txBody>
      </p:sp>
      <p:sp>
        <p:nvSpPr>
          <p:cNvPr id="4" name="Segnaposto data 3"/>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5219722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a:t>Fare clic per modificare lo stile del titolo dello schema</a:t>
            </a:r>
            <a:endParaRPr lang="en-GB"/>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a:t>Modifica gli stili del testo dello schema
Secondo livello
Terzo livello
Quarto livello
Quinto livello</a:t>
            </a:r>
            <a:endParaRPr lang="en-GB"/>
          </a:p>
        </p:txBody>
      </p:sp>
      <p:sp>
        <p:nvSpPr>
          <p:cNvPr id="4" name="Segnaposto data 3"/>
          <p:cNvSpPr>
            <a:spLocks noGrp="1"/>
          </p:cNvSpPr>
          <p:nvPr>
            <p:ph type="dt" sz="half" idx="10"/>
          </p:nvPr>
        </p:nvSpPr>
        <p:spPr/>
        <p:txBody>
          <a:body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en-GB">
              <a:solidFill>
                <a:prstClr val="black">
                  <a:tint val="75000"/>
                </a:prstClr>
              </a:solidFill>
            </a:endParaRPr>
          </a:p>
        </p:txBody>
      </p:sp>
      <p:sp>
        <p:nvSpPr>
          <p:cNvPr id="6" name="Segnaposto numero diapositiva 5"/>
          <p:cNvSpPr>
            <a:spLocks noGrp="1"/>
          </p:cNvSpPr>
          <p:nvPr>
            <p:ph type="sldNum" sz="quarter" idx="12"/>
          </p:nvPr>
        </p:nvSpPr>
        <p:spPr/>
        <p:txBody>
          <a:body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4066714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3375"/>
            </a:lvl1pPr>
          </a:lstStyle>
          <a:p>
            <a:r>
              <a:rPr lang="it-IT"/>
              <a:t>Fare clic per modificare lo stile del titolo dello schema</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it-IT"/>
              <a:t>Fare clic per modificare lo stile del sottotitolo dello schema</a:t>
            </a:r>
            <a:endParaRPr lang="en-GB"/>
          </a:p>
        </p:txBody>
      </p:sp>
      <p:sp>
        <p:nvSpPr>
          <p:cNvPr id="4" name="Segnaposto data 3"/>
          <p:cNvSpPr>
            <a:spLocks noGrp="1"/>
          </p:cNvSpPr>
          <p:nvPr>
            <p:ph type="dt" sz="half" idx="10"/>
          </p:nvPr>
        </p:nvSpPr>
        <p:spPr/>
        <p:txBody>
          <a:bodyPr/>
          <a:lstStyle/>
          <a:p>
            <a:fld id="{97D5FC01-531A-1E4A-8B4E-CACE8D99A81B}" type="datetimeFigureOut">
              <a:rPr lang="en-GB" smtClean="0"/>
              <a:t>02/10/2023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2956236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endParaRPr lang="en-GB"/>
          </a:p>
        </p:txBody>
      </p:sp>
      <p:sp>
        <p:nvSpPr>
          <p:cNvPr id="3" name="Segnaposto contenuto 2"/>
          <p:cNvSpPr>
            <a:spLocks noGrp="1"/>
          </p:cNvSpPr>
          <p:nvPr>
            <p:ph idx="1"/>
          </p:nvPr>
        </p:nvSpPr>
        <p:spPr/>
        <p:txBody>
          <a:bodyPr/>
          <a:lstStyle/>
          <a:p>
            <a:pPr lvl="0"/>
            <a:r>
              <a:rPr lang="it-IT"/>
              <a:t>Modifica gli stili del testo dello schema
Secondo livello
Terzo livello
Quarto livello
Quinto livello</a:t>
            </a:r>
            <a:endParaRPr lang="en-GB"/>
          </a:p>
        </p:txBody>
      </p:sp>
      <p:sp>
        <p:nvSpPr>
          <p:cNvPr id="4" name="Segnaposto data 3"/>
          <p:cNvSpPr>
            <a:spLocks noGrp="1"/>
          </p:cNvSpPr>
          <p:nvPr>
            <p:ph type="dt" sz="half" idx="10"/>
          </p:nvPr>
        </p:nvSpPr>
        <p:spPr/>
        <p:txBody>
          <a:bodyPr/>
          <a:lstStyle/>
          <a:p>
            <a:fld id="{97D5FC01-531A-1E4A-8B4E-CACE8D99A81B}" type="datetimeFigureOut">
              <a:rPr lang="en-GB" smtClean="0"/>
              <a:t>02/10/2023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27535412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58"/>
            <a:ext cx="10515600" cy="2852737"/>
          </a:xfrm>
        </p:spPr>
        <p:txBody>
          <a:bodyPr anchor="b"/>
          <a:lstStyle>
            <a:lvl1pPr>
              <a:defRPr sz="3375"/>
            </a:lvl1pPr>
          </a:lstStyle>
          <a:p>
            <a:r>
              <a:rPr lang="it-IT"/>
              <a:t>Fare clic per modificare lo stile del titolo dello schema</a:t>
            </a:r>
            <a:endParaRPr lang="en-GB"/>
          </a:p>
        </p:txBody>
      </p:sp>
      <p:sp>
        <p:nvSpPr>
          <p:cNvPr id="3" name="Segnaposto testo 2"/>
          <p:cNvSpPr>
            <a:spLocks noGrp="1"/>
          </p:cNvSpPr>
          <p:nvPr>
            <p:ph type="body" idx="1"/>
          </p:nvPr>
        </p:nvSpPr>
        <p:spPr>
          <a:xfrm>
            <a:off x="831851" y="4589483"/>
            <a:ext cx="10515600" cy="150018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it-IT"/>
              <a:t>Modifica gli stili del testo dello schema
Secondo livello
Terzo livello
Quarto livello
Quinto livello</a:t>
            </a:r>
          </a:p>
        </p:txBody>
      </p:sp>
      <p:sp>
        <p:nvSpPr>
          <p:cNvPr id="4" name="Segnaposto data 3"/>
          <p:cNvSpPr>
            <a:spLocks noGrp="1"/>
          </p:cNvSpPr>
          <p:nvPr>
            <p:ph type="dt" sz="half" idx="10"/>
          </p:nvPr>
        </p:nvSpPr>
        <p:spPr/>
        <p:txBody>
          <a:bodyPr/>
          <a:lstStyle/>
          <a:p>
            <a:fld id="{97D5FC01-531A-1E4A-8B4E-CACE8D99A81B}" type="datetimeFigureOut">
              <a:rPr lang="en-GB" smtClean="0"/>
              <a:t>02/10/2023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3115914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
Secondo livello
Terzo livello
Quarto livello
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
Secondo livello
Terzo livello
Quarto livello
Quinto livello</a:t>
            </a:r>
            <a:endParaRPr lang="en-GB"/>
          </a:p>
        </p:txBody>
      </p:sp>
      <p:sp>
        <p:nvSpPr>
          <p:cNvPr id="5" name="Segnaposto data 4"/>
          <p:cNvSpPr>
            <a:spLocks noGrp="1"/>
          </p:cNvSpPr>
          <p:nvPr>
            <p:ph type="dt" sz="half" idx="10"/>
          </p:nvPr>
        </p:nvSpPr>
        <p:spPr/>
        <p:txBody>
          <a:bodyPr/>
          <a:lstStyle/>
          <a:p>
            <a:fld id="{97D5FC01-531A-1E4A-8B4E-CACE8D99A81B}" type="datetimeFigureOut">
              <a:rPr lang="en-GB" smtClean="0"/>
              <a:t>02/10/2023</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5925368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a:t>Fare clic per modificare lo stile del titolo dello schema</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it-IT"/>
              <a:t>Modifica gli stili del testo dello schema
Secondo livello
Terzo livello
Quarto livello
Quinto livello</a:t>
            </a:r>
          </a:p>
        </p:txBody>
      </p:sp>
      <p:sp>
        <p:nvSpPr>
          <p:cNvPr id="4" name="Segnaposto contenuto 3"/>
          <p:cNvSpPr>
            <a:spLocks noGrp="1"/>
          </p:cNvSpPr>
          <p:nvPr>
            <p:ph sz="half" idx="2"/>
          </p:nvPr>
        </p:nvSpPr>
        <p:spPr>
          <a:xfrm>
            <a:off x="839789" y="2505075"/>
            <a:ext cx="5157787" cy="3684588"/>
          </a:xfrm>
        </p:spPr>
        <p:txBody>
          <a:bodyPr/>
          <a:lstStyle/>
          <a:p>
            <a:pPr lvl="0"/>
            <a:r>
              <a:rPr lang="it-IT"/>
              <a:t>Modifica gli stili del testo dello schema
Secondo livello
Terzo livello
Quarto livello
Quinto livello</a:t>
            </a:r>
            <a:endParaRPr lang="en-GB"/>
          </a:p>
        </p:txBody>
      </p:sp>
      <p:sp>
        <p:nvSpPr>
          <p:cNvPr id="5" name="Segnaposto testo 4"/>
          <p:cNvSpPr>
            <a:spLocks noGrp="1"/>
          </p:cNvSpPr>
          <p:nvPr>
            <p:ph type="body" sz="quarter" idx="3"/>
          </p:nvPr>
        </p:nvSpPr>
        <p:spPr>
          <a:xfrm>
            <a:off x="6172203" y="1681163"/>
            <a:ext cx="5183188"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it-IT"/>
              <a:t>Modifica gli stili del testo dello schema
Secondo livello
Terzo livello
Quarto livello
Quinto livello</a:t>
            </a:r>
          </a:p>
        </p:txBody>
      </p:sp>
      <p:sp>
        <p:nvSpPr>
          <p:cNvPr id="6" name="Segnaposto contenuto 5"/>
          <p:cNvSpPr>
            <a:spLocks noGrp="1"/>
          </p:cNvSpPr>
          <p:nvPr>
            <p:ph sz="quarter" idx="4"/>
          </p:nvPr>
        </p:nvSpPr>
        <p:spPr>
          <a:xfrm>
            <a:off x="6172203" y="2505075"/>
            <a:ext cx="5183188" cy="3684588"/>
          </a:xfrm>
        </p:spPr>
        <p:txBody>
          <a:bodyPr/>
          <a:lstStyle/>
          <a:p>
            <a:pPr lvl="0"/>
            <a:r>
              <a:rPr lang="it-IT"/>
              <a:t>Modifica gli stili del testo dello schema
Secondo livello
Terzo livello
Quarto livello
Quinto livello</a:t>
            </a:r>
            <a:endParaRPr lang="en-GB"/>
          </a:p>
        </p:txBody>
      </p:sp>
      <p:sp>
        <p:nvSpPr>
          <p:cNvPr id="7" name="Segnaposto data 6"/>
          <p:cNvSpPr>
            <a:spLocks noGrp="1"/>
          </p:cNvSpPr>
          <p:nvPr>
            <p:ph type="dt" sz="half" idx="10"/>
          </p:nvPr>
        </p:nvSpPr>
        <p:spPr/>
        <p:txBody>
          <a:bodyPr/>
          <a:lstStyle/>
          <a:p>
            <a:fld id="{97D5FC01-531A-1E4A-8B4E-CACE8D99A81B}" type="datetimeFigureOut">
              <a:rPr lang="en-GB" smtClean="0"/>
              <a:t>02/10/2023</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14301702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endParaRPr lang="en-GB"/>
          </a:p>
        </p:txBody>
      </p:sp>
      <p:sp>
        <p:nvSpPr>
          <p:cNvPr id="3" name="Segnaposto data 2"/>
          <p:cNvSpPr>
            <a:spLocks noGrp="1"/>
          </p:cNvSpPr>
          <p:nvPr>
            <p:ph type="dt" sz="half" idx="10"/>
          </p:nvPr>
        </p:nvSpPr>
        <p:spPr/>
        <p:txBody>
          <a:bodyPr/>
          <a:lstStyle/>
          <a:p>
            <a:fld id="{97D5FC01-531A-1E4A-8B4E-CACE8D99A81B}" type="datetimeFigureOut">
              <a:rPr lang="en-GB" smtClean="0"/>
              <a:t>02/10/2023</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7300687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7D5FC01-531A-1E4A-8B4E-CACE8D99A81B}" type="datetimeFigureOut">
              <a:rPr lang="en-GB" smtClean="0"/>
              <a:t>02/10/2023</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300094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19"/>
            <a:ext cx="10363200" cy="1362075"/>
          </a:xfrm>
        </p:spPr>
        <p:txBody>
          <a:bodyPr anchor="t"/>
          <a:lstStyle>
            <a:lvl1pPr algn="l">
              <a:defRPr sz="3000" b="1" cap="all"/>
            </a:lvl1pPr>
          </a:lstStyle>
          <a:p>
            <a:r>
              <a:rPr lang="it-IT"/>
              <a:t>Fare clic per modificare lo stile del titolo dello schema</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
Secondo livello
Terzo livello
Quarto livello
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16362111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1800"/>
            </a:lvl1pPr>
          </a:lstStyle>
          <a:p>
            <a:r>
              <a:rPr lang="it-IT"/>
              <a:t>Fare clic per modificare lo stile del titolo dello schema</a:t>
            </a:r>
            <a:endParaRPr lang="en-GB"/>
          </a:p>
        </p:txBody>
      </p:sp>
      <p:sp>
        <p:nvSpPr>
          <p:cNvPr id="3" name="Segnaposto contenuto 2"/>
          <p:cNvSpPr>
            <a:spLocks noGrp="1"/>
          </p:cNvSpPr>
          <p:nvPr>
            <p:ph idx="1"/>
          </p:nvPr>
        </p:nvSpPr>
        <p:spPr>
          <a:xfrm>
            <a:off x="5183188" y="987445"/>
            <a:ext cx="617220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it-IT"/>
              <a:t>Modifica gli stili del testo dello schema
Secondo livello
Terzo livello
Quarto livello
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it-IT"/>
              <a:t>Modifica gli stili del testo dello schema
Secondo livello
Terzo livello
Quarto livello
Quinto livello</a:t>
            </a:r>
          </a:p>
        </p:txBody>
      </p:sp>
      <p:sp>
        <p:nvSpPr>
          <p:cNvPr id="5" name="Segnaposto data 4"/>
          <p:cNvSpPr>
            <a:spLocks noGrp="1"/>
          </p:cNvSpPr>
          <p:nvPr>
            <p:ph type="dt" sz="half" idx="10"/>
          </p:nvPr>
        </p:nvSpPr>
        <p:spPr/>
        <p:txBody>
          <a:bodyPr/>
          <a:lstStyle/>
          <a:p>
            <a:fld id="{97D5FC01-531A-1E4A-8B4E-CACE8D99A81B}" type="datetimeFigureOut">
              <a:rPr lang="en-GB" smtClean="0"/>
              <a:t>02/10/2023</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15773258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1800"/>
            </a:lvl1pPr>
          </a:lstStyle>
          <a:p>
            <a:r>
              <a:rPr lang="it-IT"/>
              <a:t>Fare clic per modificare lo stile del titolo dello schema</a:t>
            </a:r>
            <a:endParaRPr lang="en-GB"/>
          </a:p>
        </p:txBody>
      </p:sp>
      <p:sp>
        <p:nvSpPr>
          <p:cNvPr id="3" name="Segnaposto immagine 2"/>
          <p:cNvSpPr>
            <a:spLocks noGrp="1"/>
          </p:cNvSpPr>
          <p:nvPr>
            <p:ph type="pic" idx="1"/>
          </p:nvPr>
        </p:nvSpPr>
        <p:spPr>
          <a:xfrm>
            <a:off x="5183188" y="987445"/>
            <a:ext cx="617220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it-IT"/>
              <a:t>Fare clic sull'icona per inserire un'immagine</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it-IT"/>
              <a:t>Modifica gli stili del testo dello schema
Secondo livello
Terzo livello
Quarto livello
Quinto livello</a:t>
            </a:r>
          </a:p>
        </p:txBody>
      </p:sp>
      <p:sp>
        <p:nvSpPr>
          <p:cNvPr id="5" name="Segnaposto data 4"/>
          <p:cNvSpPr>
            <a:spLocks noGrp="1"/>
          </p:cNvSpPr>
          <p:nvPr>
            <p:ph type="dt" sz="half" idx="10"/>
          </p:nvPr>
        </p:nvSpPr>
        <p:spPr/>
        <p:txBody>
          <a:bodyPr/>
          <a:lstStyle/>
          <a:p>
            <a:fld id="{97D5FC01-531A-1E4A-8B4E-CACE8D99A81B}" type="datetimeFigureOut">
              <a:rPr lang="en-GB" smtClean="0"/>
              <a:t>02/10/2023</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41120737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endParaRPr lang="en-GB"/>
          </a:p>
        </p:txBody>
      </p:sp>
      <p:sp>
        <p:nvSpPr>
          <p:cNvPr id="3" name="Segnaposto testo verticale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GB"/>
          </a:p>
        </p:txBody>
      </p:sp>
      <p:sp>
        <p:nvSpPr>
          <p:cNvPr id="4" name="Segnaposto data 3"/>
          <p:cNvSpPr>
            <a:spLocks noGrp="1"/>
          </p:cNvSpPr>
          <p:nvPr>
            <p:ph type="dt" sz="half" idx="10"/>
          </p:nvPr>
        </p:nvSpPr>
        <p:spPr/>
        <p:txBody>
          <a:bodyPr/>
          <a:lstStyle/>
          <a:p>
            <a:fld id="{97D5FC01-531A-1E4A-8B4E-CACE8D99A81B}" type="datetimeFigureOut">
              <a:rPr lang="en-GB" smtClean="0"/>
              <a:t>02/10/2023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10881595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a:t>Fare clic per modificare lo stile del titolo dello schema</a:t>
            </a:r>
            <a:endParaRPr lang="en-GB"/>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a:t>Modifica gli stili del testo dello schema
Secondo livello
Terzo livello
Quarto livello
Quinto livello</a:t>
            </a:r>
            <a:endParaRPr lang="en-GB"/>
          </a:p>
        </p:txBody>
      </p:sp>
      <p:sp>
        <p:nvSpPr>
          <p:cNvPr id="4" name="Segnaposto data 3"/>
          <p:cNvSpPr>
            <a:spLocks noGrp="1"/>
          </p:cNvSpPr>
          <p:nvPr>
            <p:ph type="dt" sz="half" idx="10"/>
          </p:nvPr>
        </p:nvSpPr>
        <p:spPr/>
        <p:txBody>
          <a:bodyPr/>
          <a:lstStyle/>
          <a:p>
            <a:fld id="{97D5FC01-531A-1E4A-8B4E-CACE8D99A81B}" type="datetimeFigureOut">
              <a:rPr lang="en-GB" smtClean="0"/>
              <a:t>02/10/2023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0D4FDAE-3674-2645-A903-881120135899}" type="slidenum">
              <a:rPr lang="en-GB" smtClean="0"/>
              <a:t>‹N›</a:t>
            </a:fld>
            <a:endParaRPr lang="en-GB"/>
          </a:p>
        </p:txBody>
      </p:sp>
    </p:spTree>
    <p:extLst>
      <p:ext uri="{BB962C8B-B14F-4D97-AF65-F5344CB8AC3E}">
        <p14:creationId xmlns:p14="http://schemas.microsoft.com/office/powerpoint/2010/main" val="208448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Modifica gli stili del testo dello schema
Secondo livello
Terzo livello
Quarto livello
Quinto livello</a:t>
            </a:r>
          </a:p>
        </p:txBody>
      </p:sp>
      <p:sp>
        <p:nvSpPr>
          <p:cNvPr id="4" name="Segnaposto contenuto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Modifica gli stili del testo dello schema
Secondo livello
Terzo livello
Quarto livello
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643594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 dello schema</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
Secondo livello
Terzo livello
Quarto livello
Quinto livello</a:t>
            </a:r>
          </a:p>
        </p:txBody>
      </p:sp>
      <p:sp>
        <p:nvSpPr>
          <p:cNvPr id="4" name="Segnaposto contenuto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p>
        </p:txBody>
      </p:sp>
      <p:sp>
        <p:nvSpPr>
          <p:cNvPr id="5" name="Segnaposto testo 4"/>
          <p:cNvSpPr>
            <a:spLocks noGrp="1"/>
          </p:cNvSpPr>
          <p:nvPr>
            <p:ph type="body" sz="quarter" idx="3"/>
          </p:nvPr>
        </p:nvSpPr>
        <p:spPr>
          <a:xfrm>
            <a:off x="6193380"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
Secondo livello
Terzo livello
Quarto livello
Quinto livello</a:t>
            </a:r>
          </a:p>
        </p:txBody>
      </p:sp>
      <p:sp>
        <p:nvSpPr>
          <p:cNvPr id="6" name="Segnaposto contenuto 5"/>
          <p:cNvSpPr>
            <a:spLocks noGrp="1"/>
          </p:cNvSpPr>
          <p:nvPr>
            <p:ph sz="quarter" idx="4"/>
          </p:nvPr>
        </p:nvSpPr>
        <p:spPr>
          <a:xfrm>
            <a:off x="6193380"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3799780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data 2"/>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352223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865580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3" y="273050"/>
            <a:ext cx="4011084" cy="1162050"/>
          </a:xfrm>
        </p:spPr>
        <p:txBody>
          <a:bodyPr anchor="b"/>
          <a:lstStyle>
            <a:lvl1pPr algn="l">
              <a:defRPr sz="1500" b="1"/>
            </a:lvl1pPr>
          </a:lstStyle>
          <a:p>
            <a:r>
              <a:rPr lang="it-IT"/>
              <a:t>Fare clic per modificare lo stile del titolo dello schema</a:t>
            </a:r>
          </a:p>
        </p:txBody>
      </p:sp>
      <p:sp>
        <p:nvSpPr>
          <p:cNvPr id="3" name="Segnaposto contenuto 2"/>
          <p:cNvSpPr>
            <a:spLocks noGrp="1"/>
          </p:cNvSpPr>
          <p:nvPr>
            <p:ph idx="1"/>
          </p:nvPr>
        </p:nvSpPr>
        <p:spPr>
          <a:xfrm>
            <a:off x="4766733" y="273069"/>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
Secondo livello
Terzo livello
Quarto livello
Quinto livello</a:t>
            </a:r>
          </a:p>
        </p:txBody>
      </p:sp>
      <p:sp>
        <p:nvSpPr>
          <p:cNvPr id="4" name="Segnaposto testo 3"/>
          <p:cNvSpPr>
            <a:spLocks noGrp="1"/>
          </p:cNvSpPr>
          <p:nvPr>
            <p:ph type="body" sz="half" idx="2"/>
          </p:nvPr>
        </p:nvSpPr>
        <p:spPr>
          <a:xfrm>
            <a:off x="609603"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
Secondo livello
Terzo livello
Quarto livello
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15653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1500" b="1"/>
            </a:lvl1pPr>
          </a:lstStyle>
          <a:p>
            <a:r>
              <a:rPr lang="it-IT"/>
              <a:t>Fare clic per modificare lo stile del titolo dello schema</a:t>
            </a:r>
          </a:p>
        </p:txBody>
      </p:sp>
      <p:sp>
        <p:nvSpPr>
          <p:cNvPr id="3" name="Segnaposto immagine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
Secondo livello
Terzo livello
Quarto livello
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02/10/2023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758192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69"/>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B6055F8-1D02-4417-9241-55C834FD9970}" type="datetimeFigureOut">
              <a:rPr lang="it-IT" smtClean="0"/>
              <a:pPr/>
              <a:t>02/10/2023</a:t>
            </a:fld>
            <a:endParaRPr lang="it-IT"/>
          </a:p>
        </p:txBody>
      </p:sp>
      <p:sp>
        <p:nvSpPr>
          <p:cNvPr id="5" name="Segnaposto piè di pagina 4"/>
          <p:cNvSpPr>
            <a:spLocks noGrp="1"/>
          </p:cNvSpPr>
          <p:nvPr>
            <p:ph type="ftr" sz="quarter" idx="3"/>
          </p:nvPr>
        </p:nvSpPr>
        <p:spPr>
          <a:xfrm>
            <a:off x="4165600" y="6356369"/>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737600" y="6356369"/>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007B441-5312-499D-93C3-6E37886527FA}" type="slidenum">
              <a:rPr lang="it-IT" smtClean="0"/>
              <a:pPr/>
              <a:t>‹N›</a:t>
            </a:fld>
            <a:endParaRPr lang="it-IT"/>
          </a:p>
        </p:txBody>
      </p:sp>
    </p:spTree>
    <p:extLst>
      <p:ext uri="{BB962C8B-B14F-4D97-AF65-F5344CB8AC3E}">
        <p14:creationId xmlns:p14="http://schemas.microsoft.com/office/powerpoint/2010/main" val="18707594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a:t>Fare clic per modificare stile</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2"/>
          </p:nvPr>
        </p:nvSpPr>
        <p:spPr>
          <a:xfrm>
            <a:off x="838200" y="6356370"/>
            <a:ext cx="2743200" cy="365125"/>
          </a:xfrm>
          <a:prstGeom prst="rect">
            <a:avLst/>
          </a:prstGeom>
        </p:spPr>
        <p:txBody>
          <a:bodyPr vert="horz" lIns="91440" tIns="45720" rIns="91440" bIns="45720" rtlCol="0" anchor="ctr"/>
          <a:lstStyle>
            <a:lvl1pPr algn="l">
              <a:defRPr sz="675">
                <a:solidFill>
                  <a:schemeClr val="tx1">
                    <a:tint val="75000"/>
                  </a:schemeClr>
                </a:solidFill>
              </a:defRPr>
            </a:lvl1pPr>
          </a:lstStyle>
          <a:p>
            <a:fld id="{97D5FC01-531A-1E4A-8B4E-CACE8D99A81B}" type="datetimeFigureOut">
              <a:rPr lang="en-GB" smtClean="0">
                <a:solidFill>
                  <a:prstClr val="black">
                    <a:tint val="75000"/>
                  </a:prstClr>
                </a:solidFill>
              </a:rPr>
              <a:pPr/>
              <a:t>02/10/2023</a:t>
            </a:fld>
            <a:endParaRPr lang="en-GB">
              <a:solidFill>
                <a:prstClr val="black">
                  <a:tint val="75000"/>
                </a:prstClr>
              </a:solidFill>
            </a:endParaRPr>
          </a:p>
        </p:txBody>
      </p:sp>
      <p:sp>
        <p:nvSpPr>
          <p:cNvPr id="5" name="Segnaposto piè di pagina 4"/>
          <p:cNvSpPr>
            <a:spLocks noGrp="1"/>
          </p:cNvSpPr>
          <p:nvPr>
            <p:ph type="ftr" sz="quarter" idx="3"/>
          </p:nvPr>
        </p:nvSpPr>
        <p:spPr>
          <a:xfrm>
            <a:off x="4038600" y="6356370"/>
            <a:ext cx="41148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GB">
              <a:solidFill>
                <a:prstClr val="black">
                  <a:tint val="75000"/>
                </a:prstClr>
              </a:solidFill>
            </a:endParaRPr>
          </a:p>
        </p:txBody>
      </p:sp>
      <p:sp>
        <p:nvSpPr>
          <p:cNvPr id="6" name="Segnaposto numero diapositiva 5"/>
          <p:cNvSpPr>
            <a:spLocks noGrp="1"/>
          </p:cNvSpPr>
          <p:nvPr>
            <p:ph type="sldNum" sz="quarter" idx="4"/>
          </p:nvPr>
        </p:nvSpPr>
        <p:spPr>
          <a:xfrm>
            <a:off x="8610600" y="6356370"/>
            <a:ext cx="27432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60D4FDAE-3674-2645-A903-881120135899}" type="slidenum">
              <a:rPr lang="en-GB" smtClean="0">
                <a:solidFill>
                  <a:prstClr val="black">
                    <a:tint val="75000"/>
                  </a:prstClr>
                </a:solidFill>
              </a:rPr>
              <a:pPr/>
              <a:t>‹N›</a:t>
            </a:fld>
            <a:endParaRPr lang="en-GB">
              <a:solidFill>
                <a:prstClr val="black">
                  <a:tint val="75000"/>
                </a:prstClr>
              </a:solidFill>
            </a:endParaRPr>
          </a:p>
        </p:txBody>
      </p:sp>
    </p:spTree>
    <p:extLst>
      <p:ext uri="{BB962C8B-B14F-4D97-AF65-F5344CB8AC3E}">
        <p14:creationId xmlns:p14="http://schemas.microsoft.com/office/powerpoint/2010/main" val="20489898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9pPr>
    </p:bodyStyle>
    <p:otherStyle>
      <a:defPPr>
        <a:defRPr lang="it-IT"/>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a:t>Fare clic per modificare stile</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2"/>
          </p:nvPr>
        </p:nvSpPr>
        <p:spPr>
          <a:xfrm>
            <a:off x="838200" y="6356370"/>
            <a:ext cx="2743200" cy="365125"/>
          </a:xfrm>
          <a:prstGeom prst="rect">
            <a:avLst/>
          </a:prstGeom>
        </p:spPr>
        <p:txBody>
          <a:bodyPr vert="horz" lIns="91440" tIns="45720" rIns="91440" bIns="45720" rtlCol="0" anchor="ctr"/>
          <a:lstStyle>
            <a:lvl1pPr algn="l">
              <a:defRPr sz="675">
                <a:solidFill>
                  <a:schemeClr val="tx1">
                    <a:tint val="75000"/>
                  </a:schemeClr>
                </a:solidFill>
              </a:defRPr>
            </a:lvl1pPr>
          </a:lstStyle>
          <a:p>
            <a:fld id="{97D5FC01-531A-1E4A-8B4E-CACE8D99A81B}" type="datetimeFigureOut">
              <a:rPr lang="en-GB" smtClean="0"/>
              <a:t>02/10/2023</a:t>
            </a:fld>
            <a:endParaRPr lang="en-GB"/>
          </a:p>
        </p:txBody>
      </p:sp>
      <p:sp>
        <p:nvSpPr>
          <p:cNvPr id="5" name="Segnaposto piè di pagina 4"/>
          <p:cNvSpPr>
            <a:spLocks noGrp="1"/>
          </p:cNvSpPr>
          <p:nvPr>
            <p:ph type="ftr" sz="quarter" idx="3"/>
          </p:nvPr>
        </p:nvSpPr>
        <p:spPr>
          <a:xfrm>
            <a:off x="4038600" y="6356370"/>
            <a:ext cx="41148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70"/>
            <a:ext cx="27432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60D4FDAE-3674-2645-A903-881120135899}" type="slidenum">
              <a:rPr lang="en-GB" smtClean="0"/>
              <a:t>‹N›</a:t>
            </a:fld>
            <a:endParaRPr lang="en-GB"/>
          </a:p>
        </p:txBody>
      </p:sp>
    </p:spTree>
    <p:extLst>
      <p:ext uri="{BB962C8B-B14F-4D97-AF65-F5344CB8AC3E}">
        <p14:creationId xmlns:p14="http://schemas.microsoft.com/office/powerpoint/2010/main" val="2017173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a:buChar char="•"/>
        <a:defRPr sz="1013" kern="1200">
          <a:solidFill>
            <a:schemeClr val="tx1"/>
          </a:solidFill>
          <a:latin typeface="+mn-lt"/>
          <a:ea typeface="+mn-ea"/>
          <a:cs typeface="+mn-cs"/>
        </a:defRPr>
      </a:lvl9pPr>
    </p:bodyStyle>
    <p:otherStyle>
      <a:defPPr>
        <a:defRPr lang="it-IT"/>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asyacademy.unige.it/portalestudenti" TargetMode="External"/><Relationship Id="rId3" Type="http://schemas.openxmlformats.org/officeDocument/2006/relationships/hyperlink" Target="https://servizionline.unige.it/unige/stampa_manifesto/RD/2023/8744.pdf3" TargetMode="External"/><Relationship Id="rId7" Type="http://schemas.openxmlformats.org/officeDocument/2006/relationships/hyperlink" Target="mailto:segreteria.scienzemotorie@unige.it" TargetMode="External"/><Relationship Id="rId2" Type="http://schemas.openxmlformats.org/officeDocument/2006/relationships/hyperlink" Target="https://corsi.unige.it/corsi/8744" TargetMode="External"/><Relationship Id="rId1" Type="http://schemas.openxmlformats.org/officeDocument/2006/relationships/slideLayout" Target="../slideLayouts/slideLayout2.xml"/><Relationship Id="rId6" Type="http://schemas.openxmlformats.org/officeDocument/2006/relationships/hyperlink" Target="mailto:4813899@studenti.unige.it" TargetMode="External"/><Relationship Id="rId5" Type="http://schemas.openxmlformats.org/officeDocument/2006/relationships/hyperlink" Target="mailto:5256099@studenti.unige.it" TargetMode="External"/><Relationship Id="rId4" Type="http://schemas.openxmlformats.org/officeDocument/2006/relationships/hyperlink" Target="mailto:5296776@studenti.unige.it" TargetMode="External"/><Relationship Id="rId9"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asyacademy.unige.it/portalestudent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portello.savona@unige.it" TargetMode="External"/><Relationship Id="rId2" Type="http://schemas.openxmlformats.org/officeDocument/2006/relationships/hyperlink" Target="https://medicina.unige.it/scienze-motorie-tirocini"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corsi.unige.it/corsi/8744/studenti-tirocinio"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orsi.unige.it/corsi/8744/studenti-ade" TargetMode="External"/><Relationship Id="rId2" Type="http://schemas.openxmlformats.org/officeDocument/2006/relationships/hyperlink" Target="https://medicina.servizionline.unige.it/"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studenti.medfar@unige.i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060864"/>
            <a:ext cx="10363200" cy="2376248"/>
          </a:xfrm>
        </p:spPr>
        <p:txBody>
          <a:bodyPr>
            <a:normAutofit fontScale="90000"/>
          </a:bodyPr>
          <a:lstStyle/>
          <a:p>
            <a:r>
              <a:rPr lang="it-IT" dirty="0">
                <a:latin typeface="Arial"/>
                <a:cs typeface="Arial"/>
              </a:rPr>
              <a:t>Presentazione alle matricole  del CORSO DI STUDIO IN</a:t>
            </a:r>
            <a:br>
              <a:rPr lang="it-IT" dirty="0">
                <a:latin typeface="Arial"/>
                <a:cs typeface="Arial"/>
              </a:rPr>
            </a:br>
            <a:r>
              <a:rPr lang="it-IT" dirty="0">
                <a:latin typeface="Arial"/>
                <a:cs typeface="Arial"/>
              </a:rPr>
              <a:t>SCIENZE MOTORIE</a:t>
            </a:r>
            <a:br>
              <a:rPr lang="it-IT" dirty="0">
                <a:latin typeface="Arial"/>
                <a:cs typeface="Arial"/>
              </a:rPr>
            </a:br>
            <a:br>
              <a:rPr lang="it-IT" dirty="0">
                <a:latin typeface="Arial"/>
                <a:cs typeface="Arial"/>
              </a:rPr>
            </a:br>
            <a:r>
              <a:rPr lang="it-IT" dirty="0">
                <a:latin typeface="Arial"/>
                <a:cs typeface="Arial"/>
              </a:rPr>
              <a:t>Informazioni di segreteria</a:t>
            </a:r>
          </a:p>
        </p:txBody>
      </p:sp>
      <p:sp>
        <p:nvSpPr>
          <p:cNvPr id="3" name="Sottotitolo 2"/>
          <p:cNvSpPr>
            <a:spLocks noGrp="1"/>
          </p:cNvSpPr>
          <p:nvPr>
            <p:ph type="subTitle" idx="1"/>
          </p:nvPr>
        </p:nvSpPr>
        <p:spPr>
          <a:xfrm>
            <a:off x="0" y="5589240"/>
            <a:ext cx="12192000" cy="627856"/>
          </a:xfrm>
        </p:spPr>
        <p:txBody>
          <a:bodyPr/>
          <a:lstStyle/>
          <a:p>
            <a:r>
              <a:rPr lang="it-IT" dirty="0">
                <a:latin typeface="Arial" panose="020B0604020202020204" pitchFamily="34" charset="0"/>
                <a:cs typeface="Arial" panose="020B0604020202020204" pitchFamily="34" charset="0"/>
              </a:rPr>
              <a:t>02/10/2023</a:t>
            </a:r>
          </a:p>
        </p:txBody>
      </p:sp>
      <p:pic>
        <p:nvPicPr>
          <p:cNvPr id="9" name="Immagine 8">
            <a:extLst>
              <a:ext uri="{FF2B5EF4-FFF2-40B4-BE49-F238E27FC236}">
                <a16:creationId xmlns:a16="http://schemas.microsoft.com/office/drawing/2014/main" id="{1F477DCB-1C2D-6542-9A10-E45ACF39D86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057453" y="428237"/>
            <a:ext cx="4126779" cy="105698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77" y="152373"/>
            <a:ext cx="12191123" cy="1143000"/>
          </a:xfrm>
        </p:spPr>
        <p:txBody>
          <a:bodyPr/>
          <a:lstStyle/>
          <a:p>
            <a:r>
              <a:rPr lang="it-IT" dirty="0">
                <a:solidFill>
                  <a:srgbClr val="C51130"/>
                </a:solidFill>
                <a:latin typeface="Arial" panose="020B0604020202020204" pitchFamily="34" charset="0"/>
                <a:cs typeface="Arial" panose="020B0604020202020204" pitchFamily="34" charset="0"/>
              </a:rPr>
              <a:t>1. Comunicazioni</a:t>
            </a:r>
          </a:p>
        </p:txBody>
      </p:sp>
      <p:sp>
        <p:nvSpPr>
          <p:cNvPr id="3" name="Segnaposto contenuto 2"/>
          <p:cNvSpPr>
            <a:spLocks noGrp="1"/>
          </p:cNvSpPr>
          <p:nvPr>
            <p:ph idx="1"/>
          </p:nvPr>
        </p:nvSpPr>
        <p:spPr>
          <a:xfrm>
            <a:off x="191344" y="1278577"/>
            <a:ext cx="11809312" cy="5462791"/>
          </a:xfrm>
        </p:spPr>
        <p:txBody>
          <a:bodyPr>
            <a:noAutofit/>
          </a:bodyPr>
          <a:lstStyle/>
          <a:p>
            <a:pPr marL="0" indent="0" algn="ctr">
              <a:lnSpc>
                <a:spcPct val="150000"/>
              </a:lnSpc>
              <a:buNone/>
            </a:pPr>
            <a:r>
              <a:rPr lang="it-IT" dirty="0">
                <a:latin typeface="Arial" panose="020B0604020202020204" pitchFamily="34" charset="0"/>
                <a:cs typeface="Arial" panose="020B0604020202020204" pitchFamily="34" charset="0"/>
              </a:rPr>
              <a:t>Le fonti ufficiali di informazione sul Corso sono:</a:t>
            </a:r>
          </a:p>
          <a:p>
            <a:pPr marL="457200" indent="-457200">
              <a:lnSpc>
                <a:spcPct val="150000"/>
              </a:lnSpc>
              <a:buAutoNum type="arabicPeriod"/>
            </a:pPr>
            <a:r>
              <a:rPr lang="it-IT" dirty="0">
                <a:latin typeface="Arial" panose="020B0604020202020204" pitchFamily="34" charset="0"/>
                <a:cs typeface="Arial" panose="020B0604020202020204" pitchFamily="34" charset="0"/>
              </a:rPr>
              <a:t>Il sito web: </a:t>
            </a:r>
            <a:r>
              <a:rPr lang="it-IT" dirty="0">
                <a:latin typeface="Arial" panose="020B0604020202020204" pitchFamily="34" charset="0"/>
                <a:cs typeface="Arial" panose="020B0604020202020204" pitchFamily="34" charset="0"/>
                <a:hlinkClick r:id="rId2"/>
              </a:rPr>
              <a:t>https://corsi.unige.it/corsi/8744</a:t>
            </a:r>
            <a:endParaRPr lang="it-IT" dirty="0">
              <a:latin typeface="Arial" panose="020B0604020202020204" pitchFamily="34" charset="0"/>
              <a:cs typeface="Arial" panose="020B0604020202020204" pitchFamily="34" charset="0"/>
            </a:endParaRPr>
          </a:p>
          <a:p>
            <a:pPr marL="0" indent="0">
              <a:lnSpc>
                <a:spcPct val="150000"/>
              </a:lnSpc>
              <a:buNone/>
            </a:pPr>
            <a:r>
              <a:rPr lang="it-IT" dirty="0">
                <a:latin typeface="Arial" panose="020B0604020202020204" pitchFamily="34" charset="0"/>
                <a:cs typeface="Arial" panose="020B0604020202020204" pitchFamily="34" charset="0"/>
              </a:rPr>
              <a:t>2. Il Regolamento didattico: </a:t>
            </a:r>
            <a:r>
              <a:rPr lang="it-IT" b="1" dirty="0">
                <a:latin typeface="Arial" panose="020B0604020202020204" pitchFamily="34" charset="0"/>
                <a:cs typeface="Arial" panose="020B0604020202020204" pitchFamily="34" charset="0"/>
              </a:rPr>
              <a:t>da leggere con attenzione</a:t>
            </a:r>
            <a:r>
              <a:rPr lang="it-IT" dirty="0">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hlinkClick r:id="rId3"/>
              </a:rPr>
              <a:t>https://servizionline.unige.it/unige/stampa_manifesto/RD/2023/8744.pdf3</a:t>
            </a:r>
            <a:endParaRPr lang="it-IT" dirty="0">
              <a:latin typeface="Arial" panose="020B0604020202020204" pitchFamily="34" charset="0"/>
              <a:cs typeface="Arial" panose="020B0604020202020204" pitchFamily="34" charset="0"/>
            </a:endParaRPr>
          </a:p>
          <a:p>
            <a:pPr marL="0" indent="0">
              <a:lnSpc>
                <a:spcPct val="150000"/>
              </a:lnSpc>
              <a:buNone/>
            </a:pPr>
            <a:r>
              <a:rPr lang="it-IT" dirty="0">
                <a:latin typeface="Arial" panose="020B0604020202020204" pitchFamily="34" charset="0"/>
                <a:cs typeface="Arial" panose="020B0604020202020204" pitchFamily="34" charset="0"/>
              </a:rPr>
              <a:t>3. Le comunicazioni dei Rappresentanti degli studenti</a:t>
            </a:r>
          </a:p>
          <a:p>
            <a:pPr marL="0" indent="0">
              <a:lnSpc>
                <a:spcPct val="150000"/>
              </a:lnSpc>
              <a:buNone/>
            </a:pPr>
            <a:r>
              <a:rPr lang="it-IT" dirty="0">
                <a:latin typeface="Arial" panose="020B0604020202020204" pitchFamily="34" charset="0"/>
                <a:cs typeface="Arial" panose="020B0604020202020204" pitchFamily="34" charset="0"/>
              </a:rPr>
              <a:t>Meloni Martina - </a:t>
            </a:r>
            <a:r>
              <a:rPr lang="it-IT" dirty="0">
                <a:latin typeface="Arial" panose="020B0604020202020204" pitchFamily="34" charset="0"/>
                <a:cs typeface="Arial" panose="020B0604020202020204" pitchFamily="34" charset="0"/>
                <a:hlinkClick r:id="rId4"/>
              </a:rPr>
              <a:t>5296776@studenti.unige.it</a:t>
            </a:r>
            <a:endParaRPr lang="it-IT" dirty="0">
              <a:latin typeface="Arial" panose="020B0604020202020204" pitchFamily="34" charset="0"/>
              <a:cs typeface="Arial" panose="020B0604020202020204" pitchFamily="34" charset="0"/>
            </a:endParaRPr>
          </a:p>
          <a:p>
            <a:pPr marL="0" indent="0">
              <a:lnSpc>
                <a:spcPct val="150000"/>
              </a:lnSpc>
              <a:buNone/>
            </a:pPr>
            <a:r>
              <a:rPr lang="it-IT" dirty="0" err="1">
                <a:latin typeface="Arial" panose="020B0604020202020204" pitchFamily="34" charset="0"/>
                <a:cs typeface="Arial" panose="020B0604020202020204" pitchFamily="34" charset="0"/>
              </a:rPr>
              <a:t>Doçi</a:t>
            </a:r>
            <a:r>
              <a:rPr lang="it-IT" dirty="0">
                <a:latin typeface="Arial" panose="020B0604020202020204" pitchFamily="34" charset="0"/>
                <a:cs typeface="Arial" panose="020B0604020202020204" pitchFamily="34" charset="0"/>
              </a:rPr>
              <a:t> </a:t>
            </a:r>
            <a:r>
              <a:rPr lang="it-IT" dirty="0" err="1">
                <a:latin typeface="Arial" panose="020B0604020202020204" pitchFamily="34" charset="0"/>
                <a:cs typeface="Arial" panose="020B0604020202020204" pitchFamily="34" charset="0"/>
              </a:rPr>
              <a:t>Florjana</a:t>
            </a:r>
            <a:r>
              <a:rPr lang="it-IT" dirty="0">
                <a:latin typeface="Arial" panose="020B0604020202020204" pitchFamily="34" charset="0"/>
                <a:cs typeface="Arial" panose="020B0604020202020204" pitchFamily="34" charset="0"/>
              </a:rPr>
              <a:t> - </a:t>
            </a:r>
            <a:r>
              <a:rPr lang="it-IT" dirty="0">
                <a:latin typeface="Arial" panose="020B0604020202020204" pitchFamily="34" charset="0"/>
                <a:cs typeface="Arial" panose="020B0604020202020204" pitchFamily="34" charset="0"/>
                <a:hlinkClick r:id="rId5"/>
              </a:rPr>
              <a:t>5256099@studenti.unige.it</a:t>
            </a:r>
            <a:endParaRPr lang="it-IT" dirty="0">
              <a:latin typeface="Arial" panose="020B0604020202020204" pitchFamily="34" charset="0"/>
              <a:cs typeface="Arial" panose="020B0604020202020204" pitchFamily="34" charset="0"/>
            </a:endParaRPr>
          </a:p>
          <a:p>
            <a:pPr marL="0" indent="0">
              <a:lnSpc>
                <a:spcPct val="150000"/>
              </a:lnSpc>
              <a:buNone/>
            </a:pPr>
            <a:r>
              <a:rPr lang="it-IT" dirty="0">
                <a:latin typeface="Arial" panose="020B0604020202020204" pitchFamily="34" charset="0"/>
                <a:cs typeface="Arial" panose="020B0604020202020204" pitchFamily="34" charset="0"/>
              </a:rPr>
              <a:t>Manfrè Lorenzo - </a:t>
            </a:r>
            <a:r>
              <a:rPr lang="it-IT" dirty="0">
                <a:latin typeface="Arial" panose="020B0604020202020204" pitchFamily="34" charset="0"/>
                <a:cs typeface="Arial" panose="020B0604020202020204" pitchFamily="34" charset="0"/>
                <a:hlinkClick r:id="rId6"/>
              </a:rPr>
              <a:t>4813899@studenti.unige.it</a:t>
            </a:r>
            <a:endParaRPr lang="it-IT" dirty="0">
              <a:latin typeface="Arial" panose="020B0604020202020204" pitchFamily="34" charset="0"/>
              <a:cs typeface="Arial" panose="020B0604020202020204" pitchFamily="34" charset="0"/>
            </a:endParaRPr>
          </a:p>
          <a:p>
            <a:pPr marL="0" indent="0">
              <a:lnSpc>
                <a:spcPct val="150000"/>
              </a:lnSpc>
              <a:buNone/>
            </a:pPr>
            <a:endParaRPr lang="it-IT" dirty="0">
              <a:latin typeface="Arial" panose="020B0604020202020204" pitchFamily="34" charset="0"/>
              <a:cs typeface="Arial" panose="020B0604020202020204" pitchFamily="34" charset="0"/>
            </a:endParaRPr>
          </a:p>
          <a:p>
            <a:pPr marL="0" indent="0">
              <a:lnSpc>
                <a:spcPct val="150000"/>
              </a:lnSpc>
              <a:buNone/>
            </a:pPr>
            <a:r>
              <a:rPr lang="it-IT" dirty="0">
                <a:latin typeface="Arial" panose="020B0604020202020204" pitchFamily="34" charset="0"/>
                <a:cs typeface="Arial" panose="020B0604020202020204" pitchFamily="34" charset="0"/>
              </a:rPr>
              <a:t>4. Le comunicazioni della segreteria didattica: </a:t>
            </a:r>
            <a:r>
              <a:rPr lang="it-IT" sz="2000" dirty="0">
                <a:latin typeface="Arial" panose="020B0604020202020204" pitchFamily="34" charset="0"/>
                <a:cs typeface="Arial" panose="020B0604020202020204" pitchFamily="34" charset="0"/>
                <a:hlinkClick r:id="rId7"/>
              </a:rPr>
              <a:t>segreteria.scienzemotorie@unige.it</a:t>
            </a:r>
            <a:r>
              <a:rPr lang="it-IT" sz="2000" dirty="0">
                <a:latin typeface="Arial" panose="020B0604020202020204" pitchFamily="34" charset="0"/>
                <a:cs typeface="Arial" panose="020B0604020202020204" pitchFamily="34" charset="0"/>
              </a:rPr>
              <a:t> </a:t>
            </a:r>
            <a:r>
              <a:rPr lang="it-IT" sz="1600" dirty="0">
                <a:latin typeface="Arial" panose="020B0604020202020204" pitchFamily="34" charset="0"/>
                <a:cs typeface="Arial" panose="020B0604020202020204" pitchFamily="34" charset="0"/>
              </a:rPr>
              <a:t>(n. tel. 010 353 8226 ore 10-13 dal lunedì al venerdì) </a:t>
            </a:r>
            <a:r>
              <a:rPr lang="it-IT" sz="2000" dirty="0">
                <a:latin typeface="Arial" panose="020B0604020202020204" pitchFamily="34" charset="0"/>
                <a:cs typeface="Arial" panose="020B0604020202020204" pitchFamily="34" charset="0"/>
              </a:rPr>
              <a:t>e dello Sportello Studenti sportello.savona@unige.it</a:t>
            </a:r>
          </a:p>
          <a:p>
            <a:pPr marL="0" indent="0">
              <a:lnSpc>
                <a:spcPct val="150000"/>
              </a:lnSpc>
              <a:buNone/>
            </a:pPr>
            <a:endParaRPr lang="it-IT" dirty="0">
              <a:latin typeface="Arial" panose="020B0604020202020204" pitchFamily="34" charset="0"/>
              <a:cs typeface="Arial" panose="020B0604020202020204" pitchFamily="34" charset="0"/>
            </a:endParaRPr>
          </a:p>
          <a:p>
            <a:pPr marL="0" indent="0">
              <a:lnSpc>
                <a:spcPct val="150000"/>
              </a:lnSpc>
              <a:buNone/>
            </a:pPr>
            <a:endParaRPr lang="it-IT" dirty="0">
              <a:latin typeface="Arial" panose="020B0604020202020204" pitchFamily="34" charset="0"/>
              <a:cs typeface="Arial" panose="020B0604020202020204" pitchFamily="34" charset="0"/>
            </a:endParaRPr>
          </a:p>
          <a:p>
            <a:pPr marL="0" indent="0">
              <a:lnSpc>
                <a:spcPct val="150000"/>
              </a:lnSpc>
              <a:buNone/>
            </a:pPr>
            <a:endParaRPr lang="it-IT" dirty="0">
              <a:latin typeface="Arial" panose="020B0604020202020204" pitchFamily="34" charset="0"/>
              <a:cs typeface="Arial" panose="020B0604020202020204" pitchFamily="34" charset="0"/>
            </a:endParaRPr>
          </a:p>
          <a:p>
            <a:pPr>
              <a:lnSpc>
                <a:spcPct val="150000"/>
              </a:lnSpc>
              <a:buFontTx/>
              <a:buChar char="-"/>
            </a:pPr>
            <a:r>
              <a:rPr lang="it-IT" dirty="0"/>
              <a:t>I calendari didattici (delle lezioni) sono consultabili con gli aggiornamenti sul portale dedicato </a:t>
            </a:r>
            <a:r>
              <a:rPr lang="it-IT" dirty="0">
                <a:hlinkClick r:id="rId8"/>
              </a:rPr>
              <a:t>https://easyacademy.unige.it/portalestudenti</a:t>
            </a:r>
            <a:r>
              <a:rPr lang="it-IT" dirty="0"/>
              <a:t> e sull'</a:t>
            </a:r>
            <a:r>
              <a:rPr lang="it-IT" dirty="0" err="1"/>
              <a:t>App</a:t>
            </a:r>
            <a:r>
              <a:rPr lang="it-IT" dirty="0"/>
              <a:t> </a:t>
            </a:r>
            <a:r>
              <a:rPr lang="it-IT" dirty="0" err="1"/>
              <a:t>MyUnige</a:t>
            </a:r>
            <a:endParaRPr lang="it-IT" dirty="0"/>
          </a:p>
          <a:p>
            <a:pPr>
              <a:lnSpc>
                <a:spcPct val="150000"/>
              </a:lnSpc>
              <a:buFontTx/>
              <a:buChar char="-"/>
            </a:pPr>
            <a:r>
              <a:rPr lang="it-IT" dirty="0">
                <a:latin typeface="Arial" panose="020B0604020202020204" pitchFamily="34" charset="0"/>
                <a:cs typeface="Arial" panose="020B0604020202020204" pitchFamily="34" charset="0"/>
              </a:rPr>
              <a:t>In caso di variazioni con poco preavviso potranno essere inviate email dai Docenti o dalla segreteria didattica</a:t>
            </a:r>
          </a:p>
          <a:p>
            <a:pPr marL="0" indent="0">
              <a:lnSpc>
                <a:spcPct val="150000"/>
              </a:lnSpc>
              <a:buNone/>
            </a:pPr>
            <a:r>
              <a:rPr lang="it-IT" sz="2000" dirty="0">
                <a:solidFill>
                  <a:srgbClr val="FF0000"/>
                </a:solidFill>
                <a:latin typeface="Arial" panose="020B0604020202020204" pitchFamily="34" charset="0"/>
                <a:cs typeface="Arial" panose="020B0604020202020204" pitchFamily="34" charset="0"/>
              </a:rPr>
              <a:t>	</a:t>
            </a:r>
            <a:endParaRPr lang="it-IT" dirty="0">
              <a:solidFill>
                <a:srgbClr val="FF0000"/>
              </a:solidFill>
              <a:latin typeface="Arial" panose="020B0604020202020204" pitchFamily="34" charset="0"/>
              <a:cs typeface="Arial" panose="020B0604020202020204" pitchFamily="34" charset="0"/>
            </a:endParaRPr>
          </a:p>
        </p:txBody>
      </p:sp>
      <p:sp>
        <p:nvSpPr>
          <p:cNvPr id="4" name="Rettangolo 3">
            <a:extLst>
              <a:ext uri="{FF2B5EF4-FFF2-40B4-BE49-F238E27FC236}">
                <a16:creationId xmlns:a16="http://schemas.microsoft.com/office/drawing/2014/main" id="{A6E38789-94A7-934E-AADA-6AAD161F20AD}"/>
              </a:ext>
            </a:extLst>
          </p:cNvPr>
          <p:cNvSpPr/>
          <p:nvPr/>
        </p:nvSpPr>
        <p:spPr>
          <a:xfrm>
            <a:off x="0" y="116632"/>
            <a:ext cx="191344" cy="641984"/>
          </a:xfrm>
          <a:prstGeom prst="rect">
            <a:avLst/>
          </a:prstGeom>
          <a:solidFill>
            <a:srgbClr val="0C2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magine 4">
            <a:extLst>
              <a:ext uri="{FF2B5EF4-FFF2-40B4-BE49-F238E27FC236}">
                <a16:creationId xmlns:a16="http://schemas.microsoft.com/office/drawing/2014/main" id="{C2996DC1-D9CD-9C4F-84DF-AF30DE0FCFE4}"/>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63352" y="152389"/>
            <a:ext cx="2030016" cy="519945"/>
          </a:xfrm>
          <a:prstGeom prst="rect">
            <a:avLst/>
          </a:prstGeom>
        </p:spPr>
      </p:pic>
      <p:cxnSp>
        <p:nvCxnSpPr>
          <p:cNvPr id="7" name="Connettore 2 6">
            <a:extLst>
              <a:ext uri="{FF2B5EF4-FFF2-40B4-BE49-F238E27FC236}">
                <a16:creationId xmlns:a16="http://schemas.microsoft.com/office/drawing/2014/main" id="{D5CCA0C9-F77A-E64D-BA40-B6A70CBAE7C5}"/>
              </a:ext>
            </a:extLst>
          </p:cNvPr>
          <p:cNvCxnSpPr>
            <a:cxnSpLocks/>
          </p:cNvCxnSpPr>
          <p:nvPr/>
        </p:nvCxnSpPr>
        <p:spPr>
          <a:xfrm flipV="1">
            <a:off x="-24680" y="758616"/>
            <a:ext cx="4248472" cy="6088"/>
          </a:xfrm>
          <a:prstGeom prst="straightConnector1">
            <a:avLst/>
          </a:prstGeom>
          <a:ln w="38100">
            <a:solidFill>
              <a:srgbClr val="0C2678"/>
            </a:solidFill>
            <a:headEnd type="none"/>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0292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7408" y="152373"/>
            <a:ext cx="11424592" cy="1143000"/>
          </a:xfrm>
        </p:spPr>
        <p:txBody>
          <a:bodyPr/>
          <a:lstStyle/>
          <a:p>
            <a:r>
              <a:rPr lang="it-IT" dirty="0">
                <a:solidFill>
                  <a:srgbClr val="C51130"/>
                </a:solidFill>
                <a:latin typeface="Arial" panose="020B0604020202020204" pitchFamily="34" charset="0"/>
                <a:cs typeface="Arial" panose="020B0604020202020204" pitchFamily="34" charset="0"/>
              </a:rPr>
              <a:t>     2. Calendari didattici</a:t>
            </a:r>
          </a:p>
        </p:txBody>
      </p:sp>
      <p:sp>
        <p:nvSpPr>
          <p:cNvPr id="3" name="Segnaposto contenuto 2"/>
          <p:cNvSpPr>
            <a:spLocks noGrp="1"/>
          </p:cNvSpPr>
          <p:nvPr>
            <p:ph idx="1"/>
          </p:nvPr>
        </p:nvSpPr>
        <p:spPr>
          <a:xfrm>
            <a:off x="263352" y="1700814"/>
            <a:ext cx="11737304" cy="4525963"/>
          </a:xfrm>
        </p:spPr>
        <p:txBody>
          <a:bodyPr>
            <a:normAutofit/>
          </a:bodyPr>
          <a:lstStyle/>
          <a:p>
            <a:pPr>
              <a:lnSpc>
                <a:spcPct val="150000"/>
              </a:lnSpc>
              <a:buFontTx/>
              <a:buChar char="-"/>
            </a:pPr>
            <a:r>
              <a:rPr lang="it-IT" dirty="0"/>
              <a:t>I calendari didattici (delle lezioni) sono consultabili con gli aggiornamenti sul portale dedicato </a:t>
            </a:r>
            <a:r>
              <a:rPr lang="it-IT" dirty="0">
                <a:hlinkClick r:id="rId2"/>
              </a:rPr>
              <a:t>https://easyacademy.unige.it/portalestudenti</a:t>
            </a:r>
            <a:r>
              <a:rPr lang="it-IT" dirty="0"/>
              <a:t> e sull'</a:t>
            </a:r>
            <a:r>
              <a:rPr lang="it-IT" dirty="0" err="1"/>
              <a:t>App</a:t>
            </a:r>
            <a:r>
              <a:rPr lang="it-IT" dirty="0"/>
              <a:t> </a:t>
            </a:r>
            <a:r>
              <a:rPr lang="it-IT" dirty="0" err="1"/>
              <a:t>MyUnige</a:t>
            </a:r>
            <a:endParaRPr lang="it-IT" dirty="0"/>
          </a:p>
          <a:p>
            <a:pPr>
              <a:lnSpc>
                <a:spcPct val="150000"/>
              </a:lnSpc>
              <a:buFontTx/>
              <a:buChar char="-"/>
            </a:pPr>
            <a:r>
              <a:rPr lang="it-IT" dirty="0">
                <a:latin typeface="Arial" panose="020B0604020202020204" pitchFamily="34" charset="0"/>
                <a:cs typeface="Arial" panose="020B0604020202020204" pitchFamily="34" charset="0"/>
              </a:rPr>
              <a:t>Variazioni urgenti potranno essere comunicate mediante email dai Docenti o dalla segreteria didattica o avvisi sul sito web</a:t>
            </a:r>
          </a:p>
          <a:p>
            <a:pPr>
              <a:lnSpc>
                <a:spcPct val="150000"/>
              </a:lnSpc>
              <a:buFontTx/>
              <a:buChar char="-"/>
            </a:pPr>
            <a:r>
              <a:rPr lang="it-IT" dirty="0">
                <a:latin typeface="Arial" panose="020B0604020202020204" pitchFamily="34" charset="0"/>
                <a:cs typeface="Arial" panose="020B0604020202020204" pitchFamily="34" charset="0"/>
              </a:rPr>
              <a:t>La frequenza alle lezioni è obbligatoria e non deve essere inferiore al 70% dell’attività prevista per ciascun Corso Integrato o insegnamento unico.</a:t>
            </a:r>
          </a:p>
          <a:p>
            <a:pPr marL="0" indent="0">
              <a:lnSpc>
                <a:spcPct val="150000"/>
              </a:lnSpc>
              <a:buNone/>
            </a:pPr>
            <a:endParaRPr lang="it-IT" dirty="0">
              <a:latin typeface="Arial" panose="020B0604020202020204" pitchFamily="34" charset="0"/>
              <a:cs typeface="Arial" panose="020B0604020202020204" pitchFamily="34" charset="0"/>
            </a:endParaRPr>
          </a:p>
        </p:txBody>
      </p:sp>
      <p:sp>
        <p:nvSpPr>
          <p:cNvPr id="4" name="Rettangolo 3">
            <a:extLst>
              <a:ext uri="{FF2B5EF4-FFF2-40B4-BE49-F238E27FC236}">
                <a16:creationId xmlns:a16="http://schemas.microsoft.com/office/drawing/2014/main" id="{A6E38789-94A7-934E-AADA-6AAD161F20AD}"/>
              </a:ext>
            </a:extLst>
          </p:cNvPr>
          <p:cNvSpPr/>
          <p:nvPr/>
        </p:nvSpPr>
        <p:spPr>
          <a:xfrm>
            <a:off x="0" y="116632"/>
            <a:ext cx="191344" cy="641984"/>
          </a:xfrm>
          <a:prstGeom prst="rect">
            <a:avLst/>
          </a:prstGeom>
          <a:solidFill>
            <a:srgbClr val="0C2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magine 4">
            <a:extLst>
              <a:ext uri="{FF2B5EF4-FFF2-40B4-BE49-F238E27FC236}">
                <a16:creationId xmlns:a16="http://schemas.microsoft.com/office/drawing/2014/main" id="{C2996DC1-D9CD-9C4F-84DF-AF30DE0FCFE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63352" y="152389"/>
            <a:ext cx="2030016" cy="519945"/>
          </a:xfrm>
          <a:prstGeom prst="rect">
            <a:avLst/>
          </a:prstGeom>
        </p:spPr>
      </p:pic>
      <p:cxnSp>
        <p:nvCxnSpPr>
          <p:cNvPr id="7" name="Connettore 2 6">
            <a:extLst>
              <a:ext uri="{FF2B5EF4-FFF2-40B4-BE49-F238E27FC236}">
                <a16:creationId xmlns:a16="http://schemas.microsoft.com/office/drawing/2014/main" id="{D5CCA0C9-F77A-E64D-BA40-B6A70CBAE7C5}"/>
              </a:ext>
            </a:extLst>
          </p:cNvPr>
          <p:cNvCxnSpPr>
            <a:cxnSpLocks/>
          </p:cNvCxnSpPr>
          <p:nvPr/>
        </p:nvCxnSpPr>
        <p:spPr>
          <a:xfrm flipV="1">
            <a:off x="-24680" y="758616"/>
            <a:ext cx="4248472" cy="6088"/>
          </a:xfrm>
          <a:prstGeom prst="straightConnector1">
            <a:avLst/>
          </a:prstGeom>
          <a:ln w="38100">
            <a:solidFill>
              <a:srgbClr val="0C2678"/>
            </a:solidFill>
            <a:headEnd type="none"/>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804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11624" y="152373"/>
            <a:ext cx="9480376" cy="1143000"/>
          </a:xfrm>
        </p:spPr>
        <p:txBody>
          <a:bodyPr/>
          <a:lstStyle/>
          <a:p>
            <a:r>
              <a:rPr lang="it-IT" dirty="0">
                <a:solidFill>
                  <a:srgbClr val="C51130"/>
                </a:solidFill>
                <a:latin typeface="Arial" panose="020B0604020202020204" pitchFamily="34" charset="0"/>
                <a:cs typeface="Arial" panose="020B0604020202020204" pitchFamily="34" charset="0"/>
              </a:rPr>
              <a:t> 3. Tirocini</a:t>
            </a:r>
          </a:p>
        </p:txBody>
      </p:sp>
      <p:sp>
        <p:nvSpPr>
          <p:cNvPr id="3" name="Segnaposto contenuto 2"/>
          <p:cNvSpPr>
            <a:spLocks noGrp="1"/>
          </p:cNvSpPr>
          <p:nvPr>
            <p:ph idx="1"/>
          </p:nvPr>
        </p:nvSpPr>
        <p:spPr>
          <a:xfrm>
            <a:off x="263352" y="1370946"/>
            <a:ext cx="11928648" cy="5487054"/>
          </a:xfrm>
        </p:spPr>
        <p:txBody>
          <a:bodyPr>
            <a:noAutofit/>
          </a:bodyPr>
          <a:lstStyle/>
          <a:p>
            <a:pPr marL="0" indent="0">
              <a:spcBef>
                <a:spcPts val="184"/>
              </a:spcBef>
              <a:buNone/>
            </a:pPr>
            <a:r>
              <a:rPr lang="it-IT" sz="1800" dirty="0">
                <a:latin typeface="Arial" panose="020B0604020202020204" pitchFamily="34" charset="0"/>
                <a:cs typeface="Arial" panose="020B0604020202020204" pitchFamily="34" charset="0"/>
              </a:rPr>
              <a:t>I tirocini curriculari sono attività formative che si svolgono in esterno presso Strutture convenzionate, dopo aver presentato la richiesta di attivazione tramite la modulistica utile del </a:t>
            </a:r>
            <a:r>
              <a:rPr lang="it-IT" sz="1800" b="1" dirty="0">
                <a:latin typeface="Arial" panose="020B0604020202020204" pitchFamily="34" charset="0"/>
                <a:cs typeface="Arial" panose="020B0604020202020204" pitchFamily="34" charset="0"/>
              </a:rPr>
              <a:t>Progetto Formativo </a:t>
            </a:r>
            <a:r>
              <a:rPr lang="it-IT" sz="1800" dirty="0">
                <a:latin typeface="Arial" panose="020B0604020202020204" pitchFamily="34" charset="0"/>
                <a:cs typeface="Arial" panose="020B0604020202020204" pitchFamily="34" charset="0"/>
              </a:rPr>
              <a:t>(reperibile qui: </a:t>
            </a:r>
            <a:r>
              <a:rPr lang="it-IT" sz="1800" b="1" dirty="0">
                <a:latin typeface="Arial" panose="020B0604020202020204" pitchFamily="34" charset="0"/>
                <a:cs typeface="Arial" panose="020B0604020202020204" pitchFamily="34" charset="0"/>
                <a:hlinkClick r:id="rId2"/>
              </a:rPr>
              <a:t>https://medicina.unige.it/scienze-motorie-tirocini</a:t>
            </a:r>
            <a:r>
              <a:rPr lang="it-IT" sz="1800" dirty="0">
                <a:latin typeface="Arial" panose="020B0604020202020204" pitchFamily="34" charset="0"/>
                <a:cs typeface="Arial" panose="020B0604020202020204" pitchFamily="34" charset="0"/>
              </a:rPr>
              <a:t>) e aver ricevuto </a:t>
            </a:r>
            <a:r>
              <a:rPr lang="it-IT" sz="1800" u="sng" dirty="0">
                <a:latin typeface="Arial" panose="020B0604020202020204" pitchFamily="34" charset="0"/>
                <a:cs typeface="Arial" panose="020B0604020202020204" pitchFamily="34" charset="0"/>
              </a:rPr>
              <a:t>l’autorizzazione via email dallo Sportello Studenti di Savona (</a:t>
            </a:r>
            <a:r>
              <a:rPr lang="it-IT" sz="1800" u="sng" dirty="0">
                <a:latin typeface="Arial" panose="020B0604020202020204" pitchFamily="34" charset="0"/>
                <a:cs typeface="Arial" panose="020B0604020202020204" pitchFamily="34" charset="0"/>
                <a:hlinkClick r:id="rId3"/>
              </a:rPr>
              <a:t>sportello.savona@unige.it</a:t>
            </a:r>
            <a:r>
              <a:rPr lang="it-IT" sz="1800" u="sng" dirty="0">
                <a:latin typeface="Arial" panose="020B0604020202020204" pitchFamily="34" charset="0"/>
                <a:cs typeface="Arial" panose="020B0604020202020204" pitchFamily="34" charset="0"/>
              </a:rPr>
              <a:t>) </a:t>
            </a:r>
            <a:r>
              <a:rPr lang="it-IT" sz="1800" dirty="0">
                <a:latin typeface="Arial" panose="020B0604020202020204" pitchFamily="34" charset="0"/>
                <a:cs typeface="Arial" panose="020B0604020202020204" pitchFamily="34" charset="0"/>
              </a:rPr>
              <a:t>.</a:t>
            </a:r>
          </a:p>
          <a:p>
            <a:pPr marL="0" indent="0">
              <a:spcBef>
                <a:spcPts val="184"/>
              </a:spcBef>
              <a:buNone/>
            </a:pPr>
            <a:endParaRPr lang="it-IT" sz="1800" dirty="0">
              <a:latin typeface="Arial" panose="020B0604020202020204" pitchFamily="34" charset="0"/>
              <a:cs typeface="Arial" panose="020B0604020202020204" pitchFamily="34" charset="0"/>
            </a:endParaRPr>
          </a:p>
          <a:p>
            <a:pPr marL="0" indent="0">
              <a:spcBef>
                <a:spcPts val="184"/>
              </a:spcBef>
              <a:buNone/>
            </a:pPr>
            <a:r>
              <a:rPr lang="it-IT" sz="1800" dirty="0">
                <a:latin typeface="Arial" panose="020B0604020202020204" pitchFamily="34" charset="0"/>
                <a:cs typeface="Arial" panose="020B0604020202020204" pitchFamily="34" charset="0"/>
              </a:rPr>
              <a:t>Tutte le istruzioni e l’elenco delle Strutture convenzionate sono sul sito della Scuola di Medicina al link: </a:t>
            </a:r>
            <a:r>
              <a:rPr lang="it-IT" sz="1800" dirty="0">
                <a:latin typeface="Arial" panose="020B0604020202020204" pitchFamily="34" charset="0"/>
                <a:cs typeface="Arial" panose="020B0604020202020204" pitchFamily="34" charset="0"/>
                <a:hlinkClick r:id="rId2"/>
              </a:rPr>
              <a:t>https://medicina.unige.it/scienze-motorie-tirocini</a:t>
            </a:r>
            <a:r>
              <a:rPr lang="it-IT" sz="1800" dirty="0">
                <a:latin typeface="Arial" panose="020B0604020202020204" pitchFamily="34" charset="0"/>
                <a:cs typeface="Arial" panose="020B0604020202020204" pitchFamily="34" charset="0"/>
              </a:rPr>
              <a:t> e alla pagina web del sito del Corso: </a:t>
            </a:r>
            <a:r>
              <a:rPr lang="it-IT" sz="1800" dirty="0">
                <a:latin typeface="Arial" panose="020B0604020202020204" pitchFamily="34" charset="0"/>
                <a:cs typeface="Arial" panose="020B0604020202020204" pitchFamily="34" charset="0"/>
                <a:hlinkClick r:id="rId4"/>
              </a:rPr>
              <a:t>https://corsi.unige.it/corsi/8744/studenti-tirocinio</a:t>
            </a:r>
            <a:r>
              <a:rPr lang="it-IT" sz="1800" dirty="0">
                <a:latin typeface="Arial" panose="020B0604020202020204" pitchFamily="34" charset="0"/>
                <a:cs typeface="Arial" panose="020B0604020202020204" pitchFamily="34" charset="0"/>
              </a:rPr>
              <a:t>. </a:t>
            </a:r>
            <a:r>
              <a:rPr lang="it-IT" sz="1800" b="1" dirty="0">
                <a:latin typeface="Arial" panose="020B0604020202020204" pitchFamily="34" charset="0"/>
                <a:cs typeface="Arial" panose="020B0604020202020204" pitchFamily="34" charset="0"/>
              </a:rPr>
              <a:t>N.B</a:t>
            </a:r>
            <a:r>
              <a:rPr lang="it-IT" sz="1800" dirty="0">
                <a:latin typeface="Arial" panose="020B0604020202020204" pitchFamily="34" charset="0"/>
                <a:cs typeface="Arial" panose="020B0604020202020204" pitchFamily="34" charset="0"/>
              </a:rPr>
              <a:t>.: istruzioni per chiedere </a:t>
            </a:r>
            <a:r>
              <a:rPr lang="it-IT" sz="1800" b="1" dirty="0">
                <a:latin typeface="Arial" panose="020B0604020202020204" pitchFamily="34" charset="0"/>
                <a:cs typeface="Arial" panose="020B0604020202020204" pitchFamily="34" charset="0"/>
              </a:rPr>
              <a:t>PROROGA</a:t>
            </a:r>
            <a:r>
              <a:rPr lang="it-IT" sz="1800" dirty="0">
                <a:latin typeface="Arial" panose="020B0604020202020204" pitchFamily="34" charset="0"/>
                <a:cs typeface="Arial" panose="020B0604020202020204" pitchFamily="34" charset="0"/>
              </a:rPr>
              <a:t>.</a:t>
            </a:r>
          </a:p>
          <a:p>
            <a:pPr marL="0" indent="0">
              <a:spcBef>
                <a:spcPts val="184"/>
              </a:spcBef>
              <a:buNone/>
            </a:pPr>
            <a:endParaRPr lang="it-IT" sz="1800" dirty="0">
              <a:latin typeface="Arial" panose="020B0604020202020204" pitchFamily="34" charset="0"/>
              <a:cs typeface="Arial" panose="020B0604020202020204" pitchFamily="34" charset="0"/>
            </a:endParaRPr>
          </a:p>
          <a:p>
            <a:pPr marL="0" indent="0">
              <a:spcBef>
                <a:spcPts val="184"/>
              </a:spcBef>
              <a:buNone/>
            </a:pPr>
            <a:r>
              <a:rPr lang="it-IT" sz="1800" dirty="0">
                <a:latin typeface="Arial" panose="020B0604020202020204" pitchFamily="34" charset="0"/>
                <a:cs typeface="Arial" panose="020B0604020202020204" pitchFamily="34" charset="0"/>
              </a:rPr>
              <a:t>Per il tirocinio del I anno l’attivazione potrà essere richiesta solo dopo le lezioni del I semestre.</a:t>
            </a:r>
          </a:p>
          <a:p>
            <a:pPr marL="0" indent="0">
              <a:spcBef>
                <a:spcPts val="184"/>
              </a:spcBef>
              <a:buNone/>
            </a:pPr>
            <a:r>
              <a:rPr lang="it-IT" sz="1800" dirty="0">
                <a:latin typeface="Arial" panose="020B0604020202020204" pitchFamily="34" charset="0"/>
                <a:cs typeface="Arial" panose="020B0604020202020204" pitchFamily="34" charset="0"/>
              </a:rPr>
              <a:t>Ogni CFU di Tirocinio corrisponde a 12 ore di frequenza certificata: per es. per il Tirocinio del I anno (4 CFU in Piano di studi) devono essere svolte n 48 ore di attività.</a:t>
            </a:r>
          </a:p>
          <a:p>
            <a:pPr marL="0" indent="0">
              <a:spcBef>
                <a:spcPts val="184"/>
              </a:spcBef>
              <a:buNone/>
            </a:pPr>
            <a:endParaRPr lang="it-IT" sz="1800" dirty="0">
              <a:latin typeface="Arial" panose="020B0604020202020204" pitchFamily="34" charset="0"/>
              <a:cs typeface="Arial" panose="020B0604020202020204" pitchFamily="34" charset="0"/>
            </a:endParaRPr>
          </a:p>
          <a:p>
            <a:pPr marL="0" indent="0">
              <a:spcBef>
                <a:spcPts val="184"/>
              </a:spcBef>
              <a:buNone/>
            </a:pPr>
            <a:r>
              <a:rPr lang="it-IT" sz="1800" b="1" dirty="0">
                <a:latin typeface="Arial" panose="020B0604020202020204" pitchFamily="34" charset="0"/>
                <a:cs typeface="Arial" panose="020B0604020202020204" pitchFamily="34" charset="0"/>
              </a:rPr>
              <a:t>ATTENZIONE: i tirocini svolti senza aver ricevuto l’autorizzazione a iniziarli non saranno validi e non sarà riconosciuta l’idoneità né i CFU in carriera.</a:t>
            </a:r>
          </a:p>
          <a:p>
            <a:pPr marL="0" indent="0">
              <a:spcBef>
                <a:spcPts val="184"/>
              </a:spcBef>
              <a:buNone/>
            </a:pPr>
            <a:endParaRPr lang="it-IT" sz="1800" b="1" dirty="0">
              <a:latin typeface="Arial" panose="020B0604020202020204" pitchFamily="34" charset="0"/>
              <a:cs typeface="Arial" panose="020B0604020202020204" pitchFamily="34" charset="0"/>
            </a:endParaRPr>
          </a:p>
          <a:p>
            <a:pPr marL="0" indent="0">
              <a:spcBef>
                <a:spcPts val="184"/>
              </a:spcBef>
              <a:buNone/>
            </a:pPr>
            <a:r>
              <a:rPr lang="it-IT" sz="1800" b="1" dirty="0">
                <a:latin typeface="Arial" panose="020B0604020202020204" pitchFamily="34" charset="0"/>
                <a:cs typeface="Arial" panose="020B0604020202020204" pitchFamily="34" charset="0"/>
              </a:rPr>
              <a:t>Per il riconoscimento del tirocinio svolto occorre inviare l’attestato di conclusione del tirocinio </a:t>
            </a:r>
            <a:r>
              <a:rPr lang="it-IT" sz="1800" dirty="0">
                <a:latin typeface="Arial" panose="020B0604020202020204" pitchFamily="34" charset="0"/>
                <a:cs typeface="Arial" panose="020B0604020202020204" pitchFamily="34" charset="0"/>
              </a:rPr>
              <a:t>(reperibile qui: </a:t>
            </a:r>
            <a:r>
              <a:rPr lang="it-IT" sz="1800" dirty="0">
                <a:latin typeface="Arial" panose="020B0604020202020204" pitchFamily="34" charset="0"/>
                <a:cs typeface="Arial" panose="020B0604020202020204" pitchFamily="34" charset="0"/>
                <a:hlinkClick r:id="rId2"/>
              </a:rPr>
              <a:t>https://medicina.unige.it/scienze-motorie-tirocini</a:t>
            </a:r>
            <a:r>
              <a:rPr lang="it-IT" sz="1800" dirty="0">
                <a:latin typeface="Arial" panose="020B0604020202020204" pitchFamily="34" charset="0"/>
                <a:cs typeface="Arial" panose="020B0604020202020204" pitchFamily="34" charset="0"/>
              </a:rPr>
              <a:t> ) </a:t>
            </a:r>
            <a:r>
              <a:rPr lang="it-IT" sz="1800" b="1" dirty="0">
                <a:latin typeface="Arial" panose="020B0604020202020204" pitchFamily="34" charset="0"/>
                <a:cs typeface="Arial" panose="020B0604020202020204" pitchFamily="34" charset="0"/>
              </a:rPr>
              <a:t>firmato dalla struttura ospitante in scansione pdf all’indirizzo: sportello.savona@unige.it</a:t>
            </a:r>
          </a:p>
        </p:txBody>
      </p:sp>
      <p:sp>
        <p:nvSpPr>
          <p:cNvPr id="4" name="Rettangolo 3">
            <a:extLst>
              <a:ext uri="{FF2B5EF4-FFF2-40B4-BE49-F238E27FC236}">
                <a16:creationId xmlns:a16="http://schemas.microsoft.com/office/drawing/2014/main" id="{A6E38789-94A7-934E-AADA-6AAD161F20AD}"/>
              </a:ext>
            </a:extLst>
          </p:cNvPr>
          <p:cNvSpPr/>
          <p:nvPr/>
        </p:nvSpPr>
        <p:spPr>
          <a:xfrm>
            <a:off x="0" y="116632"/>
            <a:ext cx="191344" cy="641984"/>
          </a:xfrm>
          <a:prstGeom prst="rect">
            <a:avLst/>
          </a:prstGeom>
          <a:solidFill>
            <a:srgbClr val="0C2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magine 4">
            <a:extLst>
              <a:ext uri="{FF2B5EF4-FFF2-40B4-BE49-F238E27FC236}">
                <a16:creationId xmlns:a16="http://schemas.microsoft.com/office/drawing/2014/main" id="{C2996DC1-D9CD-9C4F-84DF-AF30DE0FCFE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63352" y="152389"/>
            <a:ext cx="2030016" cy="519945"/>
          </a:xfrm>
          <a:prstGeom prst="rect">
            <a:avLst/>
          </a:prstGeom>
        </p:spPr>
      </p:pic>
      <p:cxnSp>
        <p:nvCxnSpPr>
          <p:cNvPr id="7" name="Connettore 2 6">
            <a:extLst>
              <a:ext uri="{FF2B5EF4-FFF2-40B4-BE49-F238E27FC236}">
                <a16:creationId xmlns:a16="http://schemas.microsoft.com/office/drawing/2014/main" id="{D5CCA0C9-F77A-E64D-BA40-B6A70CBAE7C5}"/>
              </a:ext>
            </a:extLst>
          </p:cNvPr>
          <p:cNvCxnSpPr>
            <a:cxnSpLocks/>
          </p:cNvCxnSpPr>
          <p:nvPr/>
        </p:nvCxnSpPr>
        <p:spPr>
          <a:xfrm flipV="1">
            <a:off x="-24680" y="758616"/>
            <a:ext cx="4248472" cy="6088"/>
          </a:xfrm>
          <a:prstGeom prst="straightConnector1">
            <a:avLst/>
          </a:prstGeom>
          <a:ln w="38100">
            <a:solidFill>
              <a:srgbClr val="0C2678"/>
            </a:solidFill>
            <a:headEnd type="none"/>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687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63352" y="1370946"/>
            <a:ext cx="11737304" cy="5226405"/>
          </a:xfrm>
        </p:spPr>
        <p:txBody>
          <a:bodyPr>
            <a:noAutofit/>
          </a:bodyPr>
          <a:lstStyle/>
          <a:p>
            <a:pPr marL="0" indent="0" algn="just">
              <a:spcBef>
                <a:spcPts val="236"/>
              </a:spcBef>
              <a:buNone/>
            </a:pPr>
            <a:r>
              <a:rPr lang="it-IT" sz="1800" dirty="0">
                <a:latin typeface="Arial" panose="020B0604020202020204" pitchFamily="34" charset="0"/>
                <a:cs typeface="Arial" panose="020B0604020202020204" pitchFamily="34" charset="0"/>
              </a:rPr>
              <a:t>Sono attività di breve durata che si svolgono in esterno organizzate dal Consiglio di Corso di Laurea, su proposta della Commissione Tecnica di Programmazione didattico-pedagogica (CTP), come internati elettivi presso laboratori di ricerca, in reparti clinici o strutture non universitarie convenzionate con l’Ateneo, come corsi monografici o seminari interattivi, e possono essere scelte dagli studenti tra quelle di volta in volta proposte durante l’anno accademico, al di fuori degli orari delle lezioni (salvo per deroghe specifiche per il riconoscimento di attestati rilasciati da enti esterni).</a:t>
            </a:r>
          </a:p>
          <a:p>
            <a:pPr marL="0" indent="0">
              <a:spcBef>
                <a:spcPts val="184"/>
              </a:spcBef>
              <a:buNone/>
            </a:pPr>
            <a:r>
              <a:rPr lang="it-IT" sz="1800" dirty="0">
                <a:latin typeface="Arial" panose="020B0604020202020204" pitchFamily="34" charset="0"/>
                <a:cs typeface="Arial" panose="020B0604020202020204" pitchFamily="34" charset="0"/>
              </a:rPr>
              <a:t>Tutte le istruzioni sono sul sito della Scuola di Medicina al link: </a:t>
            </a:r>
            <a:r>
              <a:rPr lang="it-IT" sz="1800" dirty="0">
                <a:latin typeface="Arial" panose="020B0604020202020204" pitchFamily="34" charset="0"/>
                <a:cs typeface="Arial" panose="020B0604020202020204" pitchFamily="34" charset="0"/>
                <a:hlinkClick r:id="rId2"/>
              </a:rPr>
              <a:t>https://medicina.servizionline.unige.it</a:t>
            </a:r>
            <a:endParaRPr lang="it-IT" sz="1800" dirty="0">
              <a:latin typeface="Arial" panose="020B0604020202020204" pitchFamily="34" charset="0"/>
              <a:cs typeface="Arial" panose="020B0604020202020204" pitchFamily="34" charset="0"/>
            </a:endParaRPr>
          </a:p>
          <a:p>
            <a:pPr marL="0" indent="0">
              <a:spcBef>
                <a:spcPts val="184"/>
              </a:spcBef>
              <a:buNone/>
            </a:pPr>
            <a:r>
              <a:rPr lang="it-IT" sz="1800" dirty="0">
                <a:latin typeface="Arial" panose="020B0604020202020204" pitchFamily="34" charset="0"/>
                <a:cs typeface="Arial" panose="020B0604020202020204" pitchFamily="34" charset="0"/>
              </a:rPr>
              <a:t> e </a:t>
            </a:r>
            <a:r>
              <a:rPr lang="it-IT" sz="1800" b="1" dirty="0">
                <a:latin typeface="Arial" panose="020B0604020202020204" pitchFamily="34" charset="0"/>
                <a:cs typeface="Arial" panose="020B0604020202020204" pitchFamily="34" charset="0"/>
              </a:rPr>
              <a:t>in corso di aggiornamento </a:t>
            </a:r>
            <a:r>
              <a:rPr lang="it-IT" sz="1800" dirty="0">
                <a:latin typeface="Arial" panose="020B0604020202020204" pitchFamily="34" charset="0"/>
                <a:cs typeface="Arial" panose="020B0604020202020204" pitchFamily="34" charset="0"/>
              </a:rPr>
              <a:t>alla pagina web del sito del Corso: </a:t>
            </a:r>
            <a:r>
              <a:rPr lang="it-IT" sz="1800" dirty="0">
                <a:latin typeface="Arial" panose="020B0604020202020204" pitchFamily="34" charset="0"/>
                <a:cs typeface="Arial" panose="020B0604020202020204" pitchFamily="34" charset="0"/>
                <a:hlinkClick r:id="rId3"/>
              </a:rPr>
              <a:t>https://corsi.unige.it/corsi/8744/studenti-ade</a:t>
            </a:r>
            <a:endParaRPr lang="it-IT" sz="1800" dirty="0">
              <a:latin typeface="Arial" panose="020B0604020202020204" pitchFamily="34" charset="0"/>
              <a:cs typeface="Arial" panose="020B0604020202020204" pitchFamily="34" charset="0"/>
            </a:endParaRPr>
          </a:p>
          <a:p>
            <a:pPr marL="0" indent="0" algn="just">
              <a:spcBef>
                <a:spcPts val="184"/>
              </a:spcBef>
              <a:buNone/>
            </a:pPr>
            <a:endParaRPr lang="it-IT" sz="1800" dirty="0">
              <a:latin typeface="Arial" panose="020B0604020202020204" pitchFamily="34" charset="0"/>
              <a:cs typeface="Arial" panose="020B0604020202020204" pitchFamily="34" charset="0"/>
            </a:endParaRPr>
          </a:p>
          <a:p>
            <a:pPr marL="0" indent="0" algn="just">
              <a:spcBef>
                <a:spcPts val="184"/>
              </a:spcBef>
              <a:buNone/>
            </a:pPr>
            <a:r>
              <a:rPr lang="it-IT" sz="1800" dirty="0">
                <a:latin typeface="Arial" panose="020B0604020202020204" pitchFamily="34" charset="0"/>
                <a:cs typeface="Arial" panose="020B0604020202020204" pitchFamily="34" charset="0"/>
              </a:rPr>
              <a:t>Per iscriversi alle ADE gli studenti devono accedere al programma informatizzato presente al link:</a:t>
            </a:r>
          </a:p>
          <a:p>
            <a:pPr marL="0" indent="0" algn="just">
              <a:spcBef>
                <a:spcPts val="236"/>
              </a:spcBef>
              <a:buNone/>
            </a:pPr>
            <a:r>
              <a:rPr lang="it-IT" sz="1800" dirty="0">
                <a:latin typeface="Arial" panose="020B0604020202020204" pitchFamily="34" charset="0"/>
                <a:cs typeface="Arial" panose="020B0604020202020204" pitchFamily="34" charset="0"/>
                <a:hlinkClick r:id="rId2"/>
              </a:rPr>
              <a:t>https://medicina.servizionline.unige.it</a:t>
            </a:r>
            <a:r>
              <a:rPr lang="it-IT" sz="1800" dirty="0">
                <a:latin typeface="Arial" panose="020B0604020202020204" pitchFamily="34" charset="0"/>
                <a:cs typeface="Arial" panose="020B0604020202020204" pitchFamily="34" charset="0"/>
              </a:rPr>
              <a:t> accedendo con le credenziali </a:t>
            </a:r>
            <a:r>
              <a:rPr lang="it-IT" sz="1800" dirty="0" err="1">
                <a:latin typeface="Arial" panose="020B0604020202020204" pitchFamily="34" charset="0"/>
                <a:cs typeface="Arial" panose="020B0604020202020204" pitchFamily="34" charset="0"/>
              </a:rPr>
              <a:t>UniGePass</a:t>
            </a:r>
            <a:r>
              <a:rPr lang="it-IT" sz="1800" dirty="0">
                <a:latin typeface="Arial" panose="020B0604020202020204" pitchFamily="34" charset="0"/>
                <a:cs typeface="Arial" panose="020B0604020202020204" pitchFamily="34" charset="0"/>
              </a:rPr>
              <a:t> personali.</a:t>
            </a:r>
          </a:p>
          <a:p>
            <a:pPr marL="0" indent="0" algn="just">
              <a:spcBef>
                <a:spcPts val="236"/>
              </a:spcBef>
              <a:buNone/>
            </a:pPr>
            <a:endParaRPr lang="it-IT" sz="1800" dirty="0">
              <a:latin typeface="Arial" panose="020B0604020202020204" pitchFamily="34" charset="0"/>
              <a:cs typeface="Arial" panose="020B0604020202020204" pitchFamily="34" charset="0"/>
            </a:endParaRPr>
          </a:p>
          <a:p>
            <a:pPr marL="0" indent="0" algn="just">
              <a:spcBef>
                <a:spcPts val="236"/>
              </a:spcBef>
              <a:buNone/>
            </a:pPr>
            <a:r>
              <a:rPr lang="it-IT" sz="1800" dirty="0">
                <a:latin typeface="Arial" panose="020B0604020202020204" pitchFamily="34" charset="0"/>
                <a:cs typeface="Arial" panose="020B0604020202020204" pitchFamily="34" charset="0"/>
              </a:rPr>
              <a:t>La frequenza alle ADE è obbligatoria al </a:t>
            </a:r>
            <a:r>
              <a:rPr lang="it-IT" sz="1800" b="1" dirty="0">
                <a:latin typeface="Arial" panose="020B0604020202020204" pitchFamily="34" charset="0"/>
                <a:cs typeface="Arial" panose="020B0604020202020204" pitchFamily="34" charset="0"/>
              </a:rPr>
              <a:t>100%</a:t>
            </a:r>
            <a:r>
              <a:rPr lang="it-IT" sz="1800" dirty="0">
                <a:latin typeface="Arial" panose="020B0604020202020204" pitchFamily="34" charset="0"/>
                <a:cs typeface="Arial" panose="020B0604020202020204" pitchFamily="34" charset="0"/>
              </a:rPr>
              <a:t> delle attività previste e deve essere valutata come idonea dal Docente organizzatore al fine del riconoscimento della relativa frequenza.</a:t>
            </a:r>
          </a:p>
          <a:p>
            <a:pPr marL="0" indent="0" algn="just">
              <a:spcBef>
                <a:spcPts val="236"/>
              </a:spcBef>
              <a:buNone/>
            </a:pPr>
            <a:endParaRPr lang="it-IT" sz="1800" b="1" dirty="0">
              <a:latin typeface="Arial" panose="020B0604020202020204" pitchFamily="34" charset="0"/>
              <a:cs typeface="Arial" panose="020B0604020202020204" pitchFamily="34" charset="0"/>
            </a:endParaRPr>
          </a:p>
          <a:p>
            <a:pPr marL="0" indent="0" algn="just">
              <a:spcBef>
                <a:spcPts val="236"/>
              </a:spcBef>
              <a:buNone/>
            </a:pPr>
            <a:r>
              <a:rPr lang="it-IT" sz="1800" b="1" dirty="0">
                <a:latin typeface="Arial" panose="020B0604020202020204" pitchFamily="34" charset="0"/>
                <a:cs typeface="Arial" panose="020B0604020202020204" pitchFamily="34" charset="0"/>
              </a:rPr>
              <a:t>Per il riconoscimento dell’idoneità delle ADE una volta raggiunti n. 4 CFU previsti nel piano di studio per ogni anno di corso occorre inviare una email con Cognome, nome e n. matricola all’indirizzo: segreteria.scienzemotorie@unige.it</a:t>
            </a:r>
          </a:p>
          <a:p>
            <a:pPr marL="0" indent="0">
              <a:spcBef>
                <a:spcPts val="236"/>
              </a:spcBef>
              <a:buNone/>
            </a:pPr>
            <a:endParaRPr lang="it-IT" sz="1800" dirty="0">
              <a:latin typeface="Arial" panose="020B0604020202020204" pitchFamily="34" charset="0"/>
              <a:cs typeface="Arial" panose="020B0604020202020204" pitchFamily="34" charset="0"/>
            </a:endParaRPr>
          </a:p>
          <a:p>
            <a:pPr marL="0" indent="0">
              <a:spcBef>
                <a:spcPts val="236"/>
              </a:spcBef>
              <a:buNone/>
            </a:pPr>
            <a:endParaRPr lang="it-IT" sz="1800" dirty="0">
              <a:latin typeface="Arial" panose="020B0604020202020204" pitchFamily="34" charset="0"/>
              <a:cs typeface="Arial" panose="020B0604020202020204" pitchFamily="34" charset="0"/>
            </a:endParaRPr>
          </a:p>
          <a:p>
            <a:pPr marL="0" indent="0">
              <a:spcBef>
                <a:spcPts val="236"/>
              </a:spcBef>
              <a:buNone/>
            </a:pPr>
            <a:endParaRPr lang="it-IT" sz="1800" dirty="0">
              <a:latin typeface="Arial" panose="020B0604020202020204" pitchFamily="34" charset="0"/>
              <a:cs typeface="Arial" panose="020B0604020202020204" pitchFamily="34" charset="0"/>
            </a:endParaRPr>
          </a:p>
        </p:txBody>
      </p:sp>
      <p:sp>
        <p:nvSpPr>
          <p:cNvPr id="4" name="Rettangolo 3">
            <a:extLst>
              <a:ext uri="{FF2B5EF4-FFF2-40B4-BE49-F238E27FC236}">
                <a16:creationId xmlns:a16="http://schemas.microsoft.com/office/drawing/2014/main" id="{A6E38789-94A7-934E-AADA-6AAD161F20AD}"/>
              </a:ext>
            </a:extLst>
          </p:cNvPr>
          <p:cNvSpPr/>
          <p:nvPr/>
        </p:nvSpPr>
        <p:spPr>
          <a:xfrm>
            <a:off x="0" y="116632"/>
            <a:ext cx="191344" cy="641984"/>
          </a:xfrm>
          <a:prstGeom prst="rect">
            <a:avLst/>
          </a:prstGeom>
          <a:solidFill>
            <a:srgbClr val="0C2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magine 4">
            <a:extLst>
              <a:ext uri="{FF2B5EF4-FFF2-40B4-BE49-F238E27FC236}">
                <a16:creationId xmlns:a16="http://schemas.microsoft.com/office/drawing/2014/main" id="{C2996DC1-D9CD-9C4F-84DF-AF30DE0FCFE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63352" y="152389"/>
            <a:ext cx="2030016" cy="519945"/>
          </a:xfrm>
          <a:prstGeom prst="rect">
            <a:avLst/>
          </a:prstGeom>
        </p:spPr>
      </p:pic>
      <p:cxnSp>
        <p:nvCxnSpPr>
          <p:cNvPr id="7" name="Connettore 2 6">
            <a:extLst>
              <a:ext uri="{FF2B5EF4-FFF2-40B4-BE49-F238E27FC236}">
                <a16:creationId xmlns:a16="http://schemas.microsoft.com/office/drawing/2014/main" id="{D5CCA0C9-F77A-E64D-BA40-B6A70CBAE7C5}"/>
              </a:ext>
            </a:extLst>
          </p:cNvPr>
          <p:cNvCxnSpPr>
            <a:cxnSpLocks/>
          </p:cNvCxnSpPr>
          <p:nvPr/>
        </p:nvCxnSpPr>
        <p:spPr>
          <a:xfrm flipV="1">
            <a:off x="-24680" y="758616"/>
            <a:ext cx="4248472" cy="6088"/>
          </a:xfrm>
          <a:prstGeom prst="straightConnector1">
            <a:avLst/>
          </a:prstGeom>
          <a:ln w="38100">
            <a:solidFill>
              <a:srgbClr val="0C2678"/>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8" name="Titolo 1"/>
          <p:cNvSpPr txBox="1">
            <a:spLocks/>
          </p:cNvSpPr>
          <p:nvPr/>
        </p:nvSpPr>
        <p:spPr>
          <a:xfrm>
            <a:off x="2711624" y="152373"/>
            <a:ext cx="9480376"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3300" kern="1200">
                <a:solidFill>
                  <a:schemeClr val="tx1"/>
                </a:solidFill>
                <a:latin typeface="+mj-lt"/>
                <a:ea typeface="+mj-ea"/>
                <a:cs typeface="+mj-cs"/>
              </a:defRPr>
            </a:lvl1pPr>
          </a:lstStyle>
          <a:p>
            <a:r>
              <a:rPr lang="it-IT" dirty="0">
                <a:solidFill>
                  <a:srgbClr val="C51130"/>
                </a:solidFill>
                <a:latin typeface="Arial" panose="020B0604020202020204" pitchFamily="34" charset="0"/>
                <a:cs typeface="Arial" panose="020B0604020202020204" pitchFamily="34" charset="0"/>
              </a:rPr>
              <a:t>       4. ADE (Attività didattiche Elettive)</a:t>
            </a:r>
          </a:p>
        </p:txBody>
      </p:sp>
    </p:spTree>
    <p:extLst>
      <p:ext uri="{BB962C8B-B14F-4D97-AF65-F5344CB8AC3E}">
        <p14:creationId xmlns:p14="http://schemas.microsoft.com/office/powerpoint/2010/main" val="148724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6E38789-94A7-934E-AADA-6AAD161F20AD}"/>
              </a:ext>
            </a:extLst>
          </p:cNvPr>
          <p:cNvSpPr/>
          <p:nvPr/>
        </p:nvSpPr>
        <p:spPr>
          <a:xfrm>
            <a:off x="0" y="116632"/>
            <a:ext cx="191344" cy="641984"/>
          </a:xfrm>
          <a:prstGeom prst="rect">
            <a:avLst/>
          </a:prstGeom>
          <a:solidFill>
            <a:srgbClr val="0C2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magine 4">
            <a:extLst>
              <a:ext uri="{FF2B5EF4-FFF2-40B4-BE49-F238E27FC236}">
                <a16:creationId xmlns:a16="http://schemas.microsoft.com/office/drawing/2014/main" id="{C2996DC1-D9CD-9C4F-84DF-AF30DE0FCFE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3352" y="152389"/>
            <a:ext cx="2030016" cy="519945"/>
          </a:xfrm>
          <a:prstGeom prst="rect">
            <a:avLst/>
          </a:prstGeom>
        </p:spPr>
      </p:pic>
      <p:cxnSp>
        <p:nvCxnSpPr>
          <p:cNvPr id="7" name="Connettore 2 6">
            <a:extLst>
              <a:ext uri="{FF2B5EF4-FFF2-40B4-BE49-F238E27FC236}">
                <a16:creationId xmlns:a16="http://schemas.microsoft.com/office/drawing/2014/main" id="{D5CCA0C9-F77A-E64D-BA40-B6A70CBAE7C5}"/>
              </a:ext>
            </a:extLst>
          </p:cNvPr>
          <p:cNvCxnSpPr>
            <a:cxnSpLocks/>
          </p:cNvCxnSpPr>
          <p:nvPr/>
        </p:nvCxnSpPr>
        <p:spPr>
          <a:xfrm flipV="1">
            <a:off x="-24680" y="758616"/>
            <a:ext cx="4248472" cy="6088"/>
          </a:xfrm>
          <a:prstGeom prst="straightConnector1">
            <a:avLst/>
          </a:prstGeom>
          <a:ln w="38100">
            <a:solidFill>
              <a:srgbClr val="0C2678"/>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8" name="Titolo 1"/>
          <p:cNvSpPr>
            <a:spLocks noGrp="1"/>
          </p:cNvSpPr>
          <p:nvPr>
            <p:ph type="title"/>
          </p:nvPr>
        </p:nvSpPr>
        <p:spPr>
          <a:xfrm>
            <a:off x="2711624" y="152373"/>
            <a:ext cx="9480376" cy="1143000"/>
          </a:xfrm>
        </p:spPr>
        <p:txBody>
          <a:bodyPr/>
          <a:lstStyle/>
          <a:p>
            <a:r>
              <a:rPr lang="it-IT" dirty="0">
                <a:solidFill>
                  <a:srgbClr val="C51130"/>
                </a:solidFill>
                <a:latin typeface="Arial" panose="020B0604020202020204" pitchFamily="34" charset="0"/>
                <a:cs typeface="Arial" panose="020B0604020202020204" pitchFamily="34" charset="0"/>
              </a:rPr>
              <a:t>5. Propedeuticità</a:t>
            </a:r>
          </a:p>
        </p:txBody>
      </p:sp>
      <p:sp>
        <p:nvSpPr>
          <p:cNvPr id="10" name="Segnaposto contenuto 2"/>
          <p:cNvSpPr>
            <a:spLocks noGrp="1"/>
          </p:cNvSpPr>
          <p:nvPr>
            <p:ph idx="1"/>
          </p:nvPr>
        </p:nvSpPr>
        <p:spPr>
          <a:xfrm>
            <a:off x="263352" y="1268760"/>
            <a:ext cx="11737304" cy="5472608"/>
          </a:xfrm>
        </p:spPr>
        <p:txBody>
          <a:bodyPr>
            <a:noAutofit/>
          </a:bodyPr>
          <a:lstStyle/>
          <a:p>
            <a:pPr marL="0" indent="0" algn="just">
              <a:spcBef>
                <a:spcPts val="236"/>
              </a:spcBef>
              <a:buNone/>
            </a:pPr>
            <a:endParaRPr lang="it-IT" sz="1800" dirty="0">
              <a:latin typeface="Arial" panose="020B0604020202020204" pitchFamily="34" charset="0"/>
              <a:cs typeface="Arial" panose="020B0604020202020204" pitchFamily="34" charset="0"/>
            </a:endParaRPr>
          </a:p>
          <a:p>
            <a:pPr marL="0" indent="0" algn="just">
              <a:spcBef>
                <a:spcPts val="236"/>
              </a:spcBef>
              <a:buNone/>
            </a:pPr>
            <a:r>
              <a:rPr lang="it-IT" sz="1800" dirty="0">
                <a:latin typeface="Arial" panose="020B0604020202020204" pitchFamily="34" charset="0"/>
                <a:cs typeface="Arial" panose="020B0604020202020204" pitchFamily="34" charset="0"/>
              </a:rPr>
              <a:t>Propedeuticità agli esami significa che alcuni esami di profitto devono essere sostenuti prima di poterne sostenere altri, perché sono preparatori a questi:</a:t>
            </a:r>
          </a:p>
          <a:p>
            <a:pPr marL="0" indent="0" algn="just">
              <a:spcBef>
                <a:spcPts val="236"/>
              </a:spcBef>
              <a:buNone/>
            </a:pPr>
            <a:endParaRPr lang="it-IT" sz="1800" dirty="0">
              <a:latin typeface="Arial" panose="020B0604020202020204" pitchFamily="34" charset="0"/>
              <a:cs typeface="Arial" panose="020B0604020202020204" pitchFamily="34" charset="0"/>
            </a:endParaRPr>
          </a:p>
          <a:p>
            <a:pPr marL="0" indent="0" algn="just">
              <a:spcBef>
                <a:spcPts val="236"/>
              </a:spcBef>
              <a:buNone/>
            </a:pPr>
            <a:r>
              <a:rPr lang="it-IT" sz="1800" dirty="0">
                <a:latin typeface="Arial" panose="020B0604020202020204" pitchFamily="34" charset="0"/>
                <a:cs typeface="Arial" panose="020B0604020202020204" pitchFamily="34" charset="0"/>
              </a:rPr>
              <a:t>In modo particolare:</a:t>
            </a:r>
          </a:p>
          <a:p>
            <a:pPr marL="0" indent="0" algn="just">
              <a:spcBef>
                <a:spcPts val="236"/>
              </a:spcBef>
              <a:buNone/>
            </a:pPr>
            <a:r>
              <a:rPr lang="it-IT" sz="1800" dirty="0">
                <a:latin typeface="Arial" panose="020B0604020202020204" pitchFamily="34" charset="0"/>
                <a:cs typeface="Arial" panose="020B0604020202020204" pitchFamily="34" charset="0"/>
              </a:rPr>
              <a:t>a) L’esame di “Biologia generale e propedeutica biochimica” è propedeutico all’esame di “Biochimica”</a:t>
            </a:r>
          </a:p>
          <a:p>
            <a:pPr marL="0" indent="0" algn="just">
              <a:spcBef>
                <a:spcPts val="236"/>
              </a:spcBef>
              <a:buNone/>
            </a:pPr>
            <a:r>
              <a:rPr lang="it-IT" sz="1800" dirty="0">
                <a:latin typeface="Arial" panose="020B0604020202020204" pitchFamily="34" charset="0"/>
                <a:cs typeface="Arial" panose="020B0604020202020204" pitchFamily="34" charset="0"/>
              </a:rPr>
              <a:t>(semestrale);</a:t>
            </a:r>
          </a:p>
          <a:p>
            <a:pPr marL="0" indent="0" algn="just">
              <a:spcBef>
                <a:spcPts val="236"/>
              </a:spcBef>
              <a:buNone/>
            </a:pPr>
            <a:r>
              <a:rPr lang="it-IT" sz="1800" dirty="0">
                <a:latin typeface="Arial" panose="020B0604020202020204" pitchFamily="34" charset="0"/>
                <a:cs typeface="Arial" panose="020B0604020202020204" pitchFamily="34" charset="0"/>
              </a:rPr>
              <a:t>b) gli esami di “Biochimica” e di “Anatomia ed Istologia” sono propedeutici all’esame di “Fisiologia”</a:t>
            </a:r>
          </a:p>
          <a:p>
            <a:pPr marL="0" indent="0" algn="just">
              <a:spcBef>
                <a:spcPts val="236"/>
              </a:spcBef>
              <a:buNone/>
            </a:pPr>
            <a:r>
              <a:rPr lang="it-IT" sz="1800" dirty="0">
                <a:latin typeface="Arial" panose="020B0604020202020204" pitchFamily="34" charset="0"/>
                <a:cs typeface="Arial" panose="020B0604020202020204" pitchFamily="34" charset="0"/>
              </a:rPr>
              <a:t>(annuale);</a:t>
            </a:r>
          </a:p>
          <a:p>
            <a:pPr marL="0" indent="0" algn="just">
              <a:spcBef>
                <a:spcPts val="236"/>
              </a:spcBef>
              <a:buNone/>
            </a:pPr>
            <a:r>
              <a:rPr lang="it-IT" sz="1800" dirty="0">
                <a:latin typeface="Arial" panose="020B0604020202020204" pitchFamily="34" charset="0"/>
                <a:cs typeface="Arial" panose="020B0604020202020204" pitchFamily="34" charset="0"/>
              </a:rPr>
              <a:t>c) gli esami di “Fisiologia 1 e Fisica” e “Fisiologia 2 e Biomeccanica” sono propedeutici agli esami non</a:t>
            </a:r>
          </a:p>
          <a:p>
            <a:pPr marL="0" indent="0" algn="just">
              <a:spcBef>
                <a:spcPts val="236"/>
              </a:spcBef>
              <a:buNone/>
            </a:pPr>
            <a:r>
              <a:rPr lang="it-IT" sz="1800" dirty="0">
                <a:latin typeface="Arial" panose="020B0604020202020204" pitchFamily="34" charset="0"/>
                <a:cs typeface="Arial" panose="020B0604020202020204" pitchFamily="34" charset="0"/>
              </a:rPr>
              <a:t>tecnici del 3° anno (“Fisiopatologia integrata dell’apparato </a:t>
            </a:r>
            <a:r>
              <a:rPr lang="it-IT" sz="1800" dirty="0" err="1">
                <a:latin typeface="Arial" panose="020B0604020202020204" pitchFamily="34" charset="0"/>
                <a:cs typeface="Arial" panose="020B0604020202020204" pitchFamily="34" charset="0"/>
              </a:rPr>
              <a:t>neuromotore</a:t>
            </a:r>
            <a:r>
              <a:rPr lang="it-IT" sz="1800" dirty="0">
                <a:latin typeface="Arial" panose="020B0604020202020204" pitchFamily="34" charset="0"/>
                <a:cs typeface="Arial" panose="020B0604020202020204" pitchFamily="34" charset="0"/>
              </a:rPr>
              <a:t>”; “Allenamento e valutazione</a:t>
            </a:r>
          </a:p>
          <a:p>
            <a:pPr marL="0" indent="0" algn="just">
              <a:spcBef>
                <a:spcPts val="236"/>
              </a:spcBef>
              <a:buNone/>
            </a:pPr>
            <a:r>
              <a:rPr lang="it-IT" sz="1800" dirty="0">
                <a:latin typeface="Arial" panose="020B0604020202020204" pitchFamily="34" charset="0"/>
                <a:cs typeface="Arial" panose="020B0604020202020204" pitchFamily="34" charset="0"/>
              </a:rPr>
              <a:t>funzionale dell’atleta”; “Scienze mediche integrate nello sport);</a:t>
            </a:r>
          </a:p>
          <a:p>
            <a:pPr marL="0" indent="0" algn="just">
              <a:spcBef>
                <a:spcPts val="236"/>
              </a:spcBef>
              <a:buNone/>
            </a:pPr>
            <a:r>
              <a:rPr lang="it-IT" sz="1800" dirty="0">
                <a:latin typeface="Arial" panose="020B0604020202020204" pitchFamily="34" charset="0"/>
                <a:cs typeface="Arial" panose="020B0604020202020204" pitchFamily="34" charset="0"/>
              </a:rPr>
              <a:t>d) l’esame di “Teoria e tecnica delle attività motorie – Storia dello sport – Antropologia (1° anno 2°</a:t>
            </a:r>
          </a:p>
          <a:p>
            <a:pPr marL="0" indent="0" algn="just">
              <a:spcBef>
                <a:spcPts val="236"/>
              </a:spcBef>
              <a:buNone/>
            </a:pPr>
            <a:r>
              <a:rPr lang="it-IT" sz="1800" dirty="0">
                <a:latin typeface="Arial" panose="020B0604020202020204" pitchFamily="34" charset="0"/>
                <a:cs typeface="Arial" panose="020B0604020202020204" pitchFamily="34" charset="0"/>
              </a:rPr>
              <a:t>semestre) è propedeutico a tutti gli esami a contenuto tecnico del 2° e 3° anno.</a:t>
            </a:r>
          </a:p>
          <a:p>
            <a:pPr marL="0" indent="0">
              <a:spcBef>
                <a:spcPts val="236"/>
              </a:spcBef>
              <a:buNone/>
            </a:pP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9606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6E38789-94A7-934E-AADA-6AAD161F20AD}"/>
              </a:ext>
            </a:extLst>
          </p:cNvPr>
          <p:cNvSpPr/>
          <p:nvPr/>
        </p:nvSpPr>
        <p:spPr>
          <a:xfrm>
            <a:off x="0" y="116632"/>
            <a:ext cx="191344" cy="641984"/>
          </a:xfrm>
          <a:prstGeom prst="rect">
            <a:avLst/>
          </a:prstGeom>
          <a:solidFill>
            <a:srgbClr val="0C2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magine 4">
            <a:extLst>
              <a:ext uri="{FF2B5EF4-FFF2-40B4-BE49-F238E27FC236}">
                <a16:creationId xmlns:a16="http://schemas.microsoft.com/office/drawing/2014/main" id="{C2996DC1-D9CD-9C4F-84DF-AF30DE0FCFE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3352" y="152389"/>
            <a:ext cx="2030016" cy="519945"/>
          </a:xfrm>
          <a:prstGeom prst="rect">
            <a:avLst/>
          </a:prstGeom>
        </p:spPr>
      </p:pic>
      <p:cxnSp>
        <p:nvCxnSpPr>
          <p:cNvPr id="7" name="Connettore 2 6">
            <a:extLst>
              <a:ext uri="{FF2B5EF4-FFF2-40B4-BE49-F238E27FC236}">
                <a16:creationId xmlns:a16="http://schemas.microsoft.com/office/drawing/2014/main" id="{D5CCA0C9-F77A-E64D-BA40-B6A70CBAE7C5}"/>
              </a:ext>
            </a:extLst>
          </p:cNvPr>
          <p:cNvCxnSpPr>
            <a:cxnSpLocks/>
          </p:cNvCxnSpPr>
          <p:nvPr/>
        </p:nvCxnSpPr>
        <p:spPr>
          <a:xfrm flipV="1">
            <a:off x="-24680" y="758616"/>
            <a:ext cx="4248472" cy="6088"/>
          </a:xfrm>
          <a:prstGeom prst="straightConnector1">
            <a:avLst/>
          </a:prstGeom>
          <a:ln w="38100">
            <a:solidFill>
              <a:srgbClr val="0C2678"/>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8" name="Titolo 1"/>
          <p:cNvSpPr>
            <a:spLocks noGrp="1"/>
          </p:cNvSpPr>
          <p:nvPr>
            <p:ph type="title"/>
          </p:nvPr>
        </p:nvSpPr>
        <p:spPr>
          <a:xfrm>
            <a:off x="2711624" y="152373"/>
            <a:ext cx="9480376" cy="1143000"/>
          </a:xfrm>
        </p:spPr>
        <p:txBody>
          <a:bodyPr/>
          <a:lstStyle/>
          <a:p>
            <a:r>
              <a:rPr lang="it-IT" dirty="0">
                <a:solidFill>
                  <a:srgbClr val="C51130"/>
                </a:solidFill>
                <a:latin typeface="Arial" panose="020B0604020202020204" pitchFamily="34" charset="0"/>
                <a:cs typeface="Arial" panose="020B0604020202020204" pitchFamily="34" charset="0"/>
              </a:rPr>
              <a:t>       6. Blocco di iscrizione al terzo anno</a:t>
            </a:r>
          </a:p>
        </p:txBody>
      </p:sp>
      <p:sp>
        <p:nvSpPr>
          <p:cNvPr id="10" name="Segnaposto contenuto 2"/>
          <p:cNvSpPr>
            <a:spLocks noGrp="1"/>
          </p:cNvSpPr>
          <p:nvPr>
            <p:ph idx="1"/>
          </p:nvPr>
        </p:nvSpPr>
        <p:spPr>
          <a:xfrm>
            <a:off x="263352" y="1484784"/>
            <a:ext cx="11737304" cy="4032448"/>
          </a:xfrm>
        </p:spPr>
        <p:txBody>
          <a:bodyPr>
            <a:noAutofit/>
          </a:bodyPr>
          <a:lstStyle/>
          <a:p>
            <a:pPr algn="just">
              <a:spcBef>
                <a:spcPts val="236"/>
              </a:spcBef>
              <a:buFontTx/>
              <a:buChar char="-"/>
            </a:pPr>
            <a:r>
              <a:rPr lang="it-IT" sz="2000" b="1" dirty="0">
                <a:latin typeface="Arial" panose="020B0604020202020204" pitchFamily="34" charset="0"/>
                <a:cs typeface="Arial" panose="020B0604020202020204" pitchFamily="34" charset="0"/>
              </a:rPr>
              <a:t>Gli studenti in debito di un solo esame del I anno (escluse le idoneità di Abilità Informatiche, Inglese, Pronto Soccorso, Tirocinio, ADE) al 30 settembre dell’anno accademico relativo all’iscrizione al secondo anno, potranno iscriversi al III anno solo sub- </a:t>
            </a:r>
            <a:r>
              <a:rPr lang="it-IT" sz="2000" b="1" dirty="0" err="1">
                <a:latin typeface="Arial" panose="020B0604020202020204" pitchFamily="34" charset="0"/>
                <a:cs typeface="Arial" panose="020B0604020202020204" pitchFamily="34" charset="0"/>
              </a:rPr>
              <a:t>iudice</a:t>
            </a:r>
            <a:r>
              <a:rPr lang="it-IT" sz="2000" dirty="0">
                <a:latin typeface="Arial" panose="020B0604020202020204" pitchFamily="34" charset="0"/>
                <a:cs typeface="Arial" panose="020B0604020202020204" pitchFamily="34" charset="0"/>
              </a:rPr>
              <a:t>: l’iscrizione sarà ritenuta valida solo se lo studente supererà l’esame mancante entro e non oltre la sessione di gennaio/febbraio successivi (e, comunque, entro il mese di marzo valido per sostenere gli esami di profitto relativi all’anno accademico dell’iscrizione al secondo anno).</a:t>
            </a:r>
          </a:p>
          <a:p>
            <a:pPr algn="just">
              <a:spcBef>
                <a:spcPts val="236"/>
              </a:spcBef>
              <a:buFontTx/>
              <a:buChar char="-"/>
            </a:pPr>
            <a:endParaRPr lang="it-IT" sz="2000" dirty="0">
              <a:latin typeface="Arial" panose="020B0604020202020204" pitchFamily="34" charset="0"/>
              <a:cs typeface="Arial" panose="020B0604020202020204" pitchFamily="34" charset="0"/>
            </a:endParaRPr>
          </a:p>
          <a:p>
            <a:pPr algn="just">
              <a:spcBef>
                <a:spcPts val="236"/>
              </a:spcBef>
              <a:buFontTx/>
              <a:buChar char="-"/>
            </a:pPr>
            <a:r>
              <a:rPr lang="it-IT" sz="2000" u="sng" dirty="0">
                <a:latin typeface="Arial" panose="020B0604020202020204" pitchFamily="34" charset="0"/>
                <a:cs typeface="Arial" panose="020B0604020202020204" pitchFamily="34" charset="0"/>
              </a:rPr>
              <a:t>Pertanto, è importante riuscire a sostenere tutti gli esami del I anno entro il 30 settembre del II anno di iscrizione</a:t>
            </a:r>
            <a:r>
              <a:rPr lang="it-IT" sz="2000" dirty="0">
                <a:latin typeface="Arial" panose="020B0604020202020204" pitchFamily="34" charset="0"/>
                <a:cs typeface="Arial" panose="020B0604020202020204" pitchFamily="34" charset="0"/>
              </a:rPr>
              <a:t>: per es. il Vostro primo anno accademico di iscrizione è il 2023-2024, entro il 30 settembre 2025 dovrete aver superato tutti gli esami del I anno (iscrizione regolare al terzo anno, o essere in debito di uno solo (iscrizione sotto condizione al terzo anno); diversamente sarete iscritti d’ufficio al </a:t>
            </a:r>
            <a:r>
              <a:rPr lang="it-IT" sz="2000" b="1" dirty="0">
                <a:latin typeface="Arial" panose="020B0604020202020204" pitchFamily="34" charset="0"/>
                <a:cs typeface="Arial" panose="020B0604020202020204" pitchFamily="34" charset="0"/>
              </a:rPr>
              <a:t>secondo anno ripetente </a:t>
            </a:r>
            <a:r>
              <a:rPr lang="it-IT" sz="2000" dirty="0">
                <a:latin typeface="Arial" panose="020B0604020202020204" pitchFamily="34" charset="0"/>
                <a:cs typeface="Arial" panose="020B0604020202020204" pitchFamily="34" charset="0"/>
              </a:rPr>
              <a:t>(senza obbligo di seguire nuovamente le lezioni, ma di prepararsi e sostenere gli esami in debito del I anno, oltre quelli del secondo anno).</a:t>
            </a:r>
          </a:p>
          <a:p>
            <a:pPr marL="0" indent="0">
              <a:spcBef>
                <a:spcPts val="236"/>
              </a:spcBef>
              <a:buNone/>
            </a:pPr>
            <a:endParaRPr lang="it-IT" sz="1800" dirty="0">
              <a:latin typeface="Arial" panose="020B0604020202020204" pitchFamily="34" charset="0"/>
              <a:cs typeface="Arial" panose="020B0604020202020204" pitchFamily="34" charset="0"/>
            </a:endParaRPr>
          </a:p>
          <a:p>
            <a:pPr marL="0" indent="0">
              <a:spcBef>
                <a:spcPts val="236"/>
              </a:spcBef>
              <a:buNone/>
            </a:pPr>
            <a:endParaRPr lang="it-IT" sz="1800" dirty="0">
              <a:latin typeface="Arial" panose="020B0604020202020204" pitchFamily="34" charset="0"/>
              <a:cs typeface="Arial" panose="020B0604020202020204" pitchFamily="34" charset="0"/>
            </a:endParaRPr>
          </a:p>
          <a:p>
            <a:pPr marL="0" indent="0">
              <a:spcBef>
                <a:spcPts val="236"/>
              </a:spcBef>
              <a:buNone/>
            </a:pP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9795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719736" y="152373"/>
            <a:ext cx="8472264" cy="1143000"/>
          </a:xfrm>
        </p:spPr>
        <p:txBody>
          <a:bodyPr/>
          <a:lstStyle/>
          <a:p>
            <a:r>
              <a:rPr lang="it-IT" dirty="0">
                <a:solidFill>
                  <a:srgbClr val="C51130"/>
                </a:solidFill>
                <a:latin typeface="Arial" panose="020B0604020202020204" pitchFamily="34" charset="0"/>
                <a:cs typeface="Arial" panose="020B0604020202020204" pitchFamily="34" charset="0"/>
              </a:rPr>
              <a:t>7. Iscrizione a tempo parziale</a:t>
            </a:r>
          </a:p>
        </p:txBody>
      </p:sp>
      <p:sp>
        <p:nvSpPr>
          <p:cNvPr id="4" name="Rettangolo 3">
            <a:extLst>
              <a:ext uri="{FF2B5EF4-FFF2-40B4-BE49-F238E27FC236}">
                <a16:creationId xmlns:a16="http://schemas.microsoft.com/office/drawing/2014/main" id="{A6E38789-94A7-934E-AADA-6AAD161F20AD}"/>
              </a:ext>
            </a:extLst>
          </p:cNvPr>
          <p:cNvSpPr/>
          <p:nvPr/>
        </p:nvSpPr>
        <p:spPr>
          <a:xfrm>
            <a:off x="0" y="116632"/>
            <a:ext cx="191344" cy="641984"/>
          </a:xfrm>
          <a:prstGeom prst="rect">
            <a:avLst/>
          </a:prstGeom>
          <a:solidFill>
            <a:srgbClr val="0C2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magine 4">
            <a:extLst>
              <a:ext uri="{FF2B5EF4-FFF2-40B4-BE49-F238E27FC236}">
                <a16:creationId xmlns:a16="http://schemas.microsoft.com/office/drawing/2014/main" id="{C2996DC1-D9CD-9C4F-84DF-AF30DE0FCFE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3352" y="152389"/>
            <a:ext cx="2030016" cy="519945"/>
          </a:xfrm>
          <a:prstGeom prst="rect">
            <a:avLst/>
          </a:prstGeom>
        </p:spPr>
      </p:pic>
      <p:cxnSp>
        <p:nvCxnSpPr>
          <p:cNvPr id="7" name="Connettore 2 6">
            <a:extLst>
              <a:ext uri="{FF2B5EF4-FFF2-40B4-BE49-F238E27FC236}">
                <a16:creationId xmlns:a16="http://schemas.microsoft.com/office/drawing/2014/main" id="{D5CCA0C9-F77A-E64D-BA40-B6A70CBAE7C5}"/>
              </a:ext>
            </a:extLst>
          </p:cNvPr>
          <p:cNvCxnSpPr>
            <a:cxnSpLocks/>
          </p:cNvCxnSpPr>
          <p:nvPr/>
        </p:nvCxnSpPr>
        <p:spPr>
          <a:xfrm flipV="1">
            <a:off x="-24680" y="758616"/>
            <a:ext cx="4248472" cy="6088"/>
          </a:xfrm>
          <a:prstGeom prst="straightConnector1">
            <a:avLst/>
          </a:prstGeom>
          <a:ln w="38100">
            <a:solidFill>
              <a:srgbClr val="0C2678"/>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8" name="Segnaposto contenuto 2"/>
          <p:cNvSpPr txBox="1">
            <a:spLocks/>
          </p:cNvSpPr>
          <p:nvPr/>
        </p:nvSpPr>
        <p:spPr>
          <a:xfrm>
            <a:off x="284049" y="1406688"/>
            <a:ext cx="11521280" cy="5451312"/>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just">
              <a:buNone/>
            </a:pPr>
            <a:r>
              <a:rPr lang="it-IT" sz="1800" dirty="0">
                <a:latin typeface="Arial" panose="020B0604020202020204" pitchFamily="34" charset="0"/>
                <a:cs typeface="Arial" panose="020B0604020202020204" pitchFamily="34" charset="0"/>
              </a:rPr>
              <a:t>Per  gli studenti che lavorano o hanno impegni extrauniversitari o familiari sarà possibile l’iscrizione a tempo parziale:</a:t>
            </a:r>
          </a:p>
          <a:p>
            <a:pPr marL="0" indent="0" algn="just">
              <a:buNone/>
            </a:pPr>
            <a:endParaRPr lang="it-IT" sz="1800" dirty="0"/>
          </a:p>
          <a:p>
            <a:pPr marL="0" indent="0" algn="just">
              <a:spcBef>
                <a:spcPts val="236"/>
              </a:spcBef>
              <a:buNone/>
            </a:pPr>
            <a:r>
              <a:rPr lang="it-IT" sz="1800" dirty="0">
                <a:latin typeface="Arial" panose="020B0604020202020204" pitchFamily="34" charset="0"/>
                <a:cs typeface="Arial" panose="020B0604020202020204" pitchFamily="34" charset="0"/>
              </a:rPr>
              <a:t>Lo studente che  intende iscriversi a Tempo parziale https://www.studenti.unige.it/iscrizioni/tempo_pienoparz/</a:t>
            </a:r>
          </a:p>
          <a:p>
            <a:pPr marL="0" indent="0" algn="just">
              <a:spcBef>
                <a:spcPts val="236"/>
              </a:spcBef>
              <a:buNone/>
            </a:pPr>
            <a:r>
              <a:rPr lang="it-IT" sz="1800" dirty="0">
                <a:latin typeface="Arial" panose="020B0604020202020204" pitchFamily="34" charset="0"/>
                <a:cs typeface="Arial" panose="020B0604020202020204" pitchFamily="34" charset="0"/>
              </a:rPr>
              <a:t>deve presentare un piano di studi individuale, e potrà inserire un numero di CFU e di insegnamenti di cui seguire le lezioni e sostenere gli esami inferiore (fino a circa la metà) per ogni anno di iscrizione, rispetto a quelli previsti nel piano di studi della durata normale del Corso.</a:t>
            </a:r>
          </a:p>
          <a:p>
            <a:pPr marL="0" indent="0" algn="just">
              <a:spcBef>
                <a:spcPts val="236"/>
              </a:spcBef>
              <a:buNone/>
            </a:pPr>
            <a:r>
              <a:rPr lang="it-IT" sz="1800" dirty="0">
                <a:latin typeface="Arial" panose="020B0604020202020204" pitchFamily="34" charset="0"/>
                <a:cs typeface="Arial" panose="020B0604020202020204" pitchFamily="34" charset="0"/>
              </a:rPr>
              <a:t> </a:t>
            </a:r>
          </a:p>
          <a:p>
            <a:pPr marL="0" indent="0" algn="just">
              <a:spcBef>
                <a:spcPts val="236"/>
              </a:spcBef>
              <a:buNone/>
            </a:pPr>
            <a:r>
              <a:rPr lang="it-IT" sz="1800" dirty="0">
                <a:latin typeface="Arial" panose="020B0604020202020204" pitchFamily="34" charset="0"/>
                <a:cs typeface="Arial" panose="020B0604020202020204" pitchFamily="34" charset="0"/>
              </a:rPr>
              <a:t>Sarà possibile procedere alla compilazione dei Piani di Studio per l’</a:t>
            </a:r>
            <a:r>
              <a:rPr lang="it-IT" sz="1800" dirty="0" err="1">
                <a:latin typeface="Arial" panose="020B0604020202020204" pitchFamily="34" charset="0"/>
                <a:cs typeface="Arial" panose="020B0604020202020204" pitchFamily="34" charset="0"/>
              </a:rPr>
              <a:t>a.a</a:t>
            </a:r>
            <a:r>
              <a:rPr lang="it-IT" sz="1800" dirty="0">
                <a:latin typeface="Arial" panose="020B0604020202020204" pitchFamily="34" charset="0"/>
                <a:cs typeface="Arial" panose="020B0604020202020204" pitchFamily="34" charset="0"/>
              </a:rPr>
              <a:t>. 2022/23, attraverso il Portale Studenti (https://servizionline.unige.it/studenti/) alla voce “Carriera - Piani di studio” a partire dalla metà di ottobre.</a:t>
            </a:r>
          </a:p>
          <a:p>
            <a:pPr marL="0" indent="0" algn="just">
              <a:spcBef>
                <a:spcPts val="236"/>
              </a:spcBef>
              <a:buNone/>
            </a:pPr>
            <a:r>
              <a:rPr lang="it-IT" sz="1800" dirty="0">
                <a:latin typeface="Arial" panose="020B0604020202020204" pitchFamily="34" charset="0"/>
                <a:cs typeface="Arial" panose="020B0604020202020204" pitchFamily="34" charset="0"/>
              </a:rPr>
              <a:t>Indicazioni specifiche saranno pubblicate con avviso generale sul sito web del Corso una volta esaurite le procedure di ripescaggio delle iscrizioni.</a:t>
            </a:r>
          </a:p>
          <a:p>
            <a:pPr marL="0" indent="0" algn="just">
              <a:spcBef>
                <a:spcPts val="236"/>
              </a:spcBef>
              <a:buNone/>
            </a:pPr>
            <a:endParaRPr lang="it-IT" sz="1800" dirty="0">
              <a:latin typeface="Arial" panose="020B0604020202020204" pitchFamily="34" charset="0"/>
              <a:cs typeface="Arial" panose="020B0604020202020204" pitchFamily="34" charset="0"/>
            </a:endParaRPr>
          </a:p>
          <a:p>
            <a:pPr marL="0" indent="0" algn="just">
              <a:spcBef>
                <a:spcPts val="236"/>
              </a:spcBef>
              <a:buNone/>
            </a:pPr>
            <a:r>
              <a:rPr lang="it-IT" sz="1800" dirty="0">
                <a:latin typeface="Arial" panose="020B0604020202020204" pitchFamily="34" charset="0"/>
                <a:cs typeface="Arial" panose="020B0604020202020204" pitchFamily="34" charset="0"/>
              </a:rPr>
              <a:t>Per tutte le informazioni relative a iscrizioni, pagamento tasse e contributi, </a:t>
            </a:r>
            <a:r>
              <a:rPr lang="it-IT" sz="1800" dirty="0" err="1">
                <a:latin typeface="Arial" panose="020B0604020202020204" pitchFamily="34" charset="0"/>
                <a:cs typeface="Arial" panose="020B0604020202020204" pitchFamily="34" charset="0"/>
              </a:rPr>
              <a:t>rinuce</a:t>
            </a:r>
            <a:r>
              <a:rPr lang="it-IT" sz="1800" dirty="0">
                <a:latin typeface="Arial" panose="020B0604020202020204" pitchFamily="34" charset="0"/>
                <a:cs typeface="Arial" panose="020B0604020202020204" pitchFamily="34" charset="0"/>
              </a:rPr>
              <a:t>, passaggi di corso, interruzioni carriera, trasferimenti l’ufficio di riferimento è la Segreteria Scuola Medicina e Farmacia: </a:t>
            </a:r>
            <a:r>
              <a:rPr lang="it-IT" sz="1800" dirty="0">
                <a:latin typeface="Arial" panose="020B0604020202020204" pitchFamily="34" charset="0"/>
                <a:cs typeface="Arial" panose="020B0604020202020204" pitchFamily="34" charset="0"/>
                <a:hlinkClick r:id="rId3"/>
              </a:rPr>
              <a:t>studenti.medfar@unige.it</a:t>
            </a:r>
            <a:endParaRPr lang="it-IT" sz="1800" dirty="0">
              <a:latin typeface="Arial" panose="020B0604020202020204" pitchFamily="34" charset="0"/>
              <a:cs typeface="Arial" panose="020B0604020202020204" pitchFamily="34" charset="0"/>
            </a:endParaRPr>
          </a:p>
          <a:p>
            <a:pPr marL="0" indent="0" algn="just">
              <a:spcBef>
                <a:spcPts val="236"/>
              </a:spcBef>
              <a:buNone/>
            </a:pPr>
            <a:r>
              <a:rPr lang="it-IT" sz="1800" dirty="0">
                <a:latin typeface="Arial" panose="020B0604020202020204" pitchFamily="34" charset="0"/>
                <a:cs typeface="Arial" panose="020B0604020202020204" pitchFamily="34" charset="0"/>
              </a:rPr>
              <a:t>n. tel. 010 353 38176 - 38178</a:t>
            </a:r>
          </a:p>
          <a:p>
            <a:pPr marL="0" indent="0" algn="just">
              <a:spcBef>
                <a:spcPts val="236"/>
              </a:spcBef>
              <a:buNone/>
            </a:pPr>
            <a:endParaRPr lang="it-IT" sz="1800" dirty="0">
              <a:latin typeface="Arial" panose="020B0604020202020204" pitchFamily="34" charset="0"/>
              <a:cs typeface="Arial" panose="020B0604020202020204" pitchFamily="34" charset="0"/>
            </a:endParaRPr>
          </a:p>
          <a:p>
            <a:pPr marL="0" indent="0" algn="just">
              <a:spcBef>
                <a:spcPts val="236"/>
              </a:spcBef>
              <a:buNone/>
            </a:pPr>
            <a:endParaRPr lang="it-IT" sz="1800" dirty="0">
              <a:latin typeface="Arial" panose="020B0604020202020204" pitchFamily="34" charset="0"/>
              <a:cs typeface="Arial" panose="020B0604020202020204" pitchFamily="34" charset="0"/>
            </a:endParaRPr>
          </a:p>
          <a:p>
            <a:pPr marL="0" indent="0">
              <a:spcBef>
                <a:spcPts val="236"/>
              </a:spcBef>
              <a:buFont typeface="Arial" pitchFamily="34" charset="0"/>
              <a:buNone/>
            </a:pPr>
            <a:endParaRPr lang="it-IT" sz="1800" dirty="0">
              <a:latin typeface="Arial" panose="020B0604020202020204" pitchFamily="34" charset="0"/>
              <a:cs typeface="Arial" panose="020B0604020202020204" pitchFamily="34" charset="0"/>
            </a:endParaRPr>
          </a:p>
          <a:p>
            <a:pPr marL="0" indent="0">
              <a:spcBef>
                <a:spcPts val="236"/>
              </a:spcBef>
              <a:buFont typeface="Arial" pitchFamily="34" charset="0"/>
              <a:buNone/>
            </a:pPr>
            <a:endParaRPr lang="it-IT" sz="1800" dirty="0">
              <a:latin typeface="Arial" panose="020B0604020202020204" pitchFamily="34" charset="0"/>
              <a:cs typeface="Arial" panose="020B0604020202020204" pitchFamily="34" charset="0"/>
            </a:endParaRPr>
          </a:p>
          <a:p>
            <a:pPr marL="0" indent="0">
              <a:spcBef>
                <a:spcPts val="236"/>
              </a:spcBef>
              <a:buFont typeface="Arial" pitchFamily="34" charset="0"/>
              <a:buNone/>
            </a:pP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5220265"/>
      </p:ext>
    </p:extLst>
  </p:cSld>
  <p:clrMapOvr>
    <a:masterClrMapping/>
  </p:clrMapOvr>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a1" id="{F1C46E37-14E8-004B-A8B4-D746CE3CC296}" vid="{A2C07AD4-D98F-6742-8499-D4E999BD5AD8}"/>
    </a:ext>
  </a:extLst>
</a:theme>
</file>

<file path=ppt/theme/theme2.xml><?xml version="1.0" encoding="utf-8"?>
<a:theme xmlns:a="http://schemas.openxmlformats.org/drawingml/2006/main" name="1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DBD3996FD54B4540958C2A5D39EB6326" ma:contentTypeVersion="4" ma:contentTypeDescription="Creare un nuovo documento." ma:contentTypeScope="" ma:versionID="fd951c0644d3888067f0501dc48d6c3f">
  <xsd:schema xmlns:xsd="http://www.w3.org/2001/XMLSchema" xmlns:xs="http://www.w3.org/2001/XMLSchema" xmlns:p="http://schemas.microsoft.com/office/2006/metadata/properties" xmlns:ns2="8f6dbab1-7ade-4f40-af46-8165de95611e" targetNamespace="http://schemas.microsoft.com/office/2006/metadata/properties" ma:root="true" ma:fieldsID="0df7af6b5f1853aedf4cd993fc328371" ns2:_="">
    <xsd:import namespace="8f6dbab1-7ade-4f40-af46-8165de95611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6dbab1-7ade-4f40-af46-8165de9561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3B1224-373A-4397-A034-5A6E3E149567}">
  <ds:schemaRefs>
    <ds:schemaRef ds:uri="http://schemas.microsoft.com/sharepoint/v3/contenttype/forms"/>
  </ds:schemaRefs>
</ds:datastoreItem>
</file>

<file path=customXml/itemProps2.xml><?xml version="1.0" encoding="utf-8"?>
<ds:datastoreItem xmlns:ds="http://schemas.openxmlformats.org/officeDocument/2006/customXml" ds:itemID="{2EF542AC-E2B3-4A43-98D0-AA9DC30F1A92}">
  <ds:schemaRefs>
    <ds:schemaRef ds:uri="http://schemas.microsoft.com/office/2006/documentManagement/types"/>
    <ds:schemaRef ds:uri="http://purl.org/dc/elements/1.1/"/>
    <ds:schemaRef ds:uri="http://schemas.microsoft.com/office/2006/metadata/properties"/>
    <ds:schemaRef ds:uri="8f6dbab1-7ade-4f40-af46-8165de95611e"/>
    <ds:schemaRef ds:uri="http://schemas.openxmlformats.org/package/2006/metadata/core-properties"/>
    <ds:schemaRef ds:uri="http://purl.org/dc/term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22A3639-D26F-40F7-A7D8-97A16E1D51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6dbab1-7ade-4f40-af46-8165de9561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Tema1</Template>
  <TotalTime>2066</TotalTime>
  <Words>1382</Words>
  <Application>Microsoft Office PowerPoint</Application>
  <PresentationFormat>Widescreen</PresentationFormat>
  <Paragraphs>78</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3</vt:i4>
      </vt:variant>
      <vt:variant>
        <vt:lpstr>Titoli diapositive</vt:lpstr>
      </vt:variant>
      <vt:variant>
        <vt:i4>8</vt:i4>
      </vt:variant>
    </vt:vector>
  </HeadingPairs>
  <TitlesOfParts>
    <vt:vector size="14" baseType="lpstr">
      <vt:lpstr>Arial</vt:lpstr>
      <vt:lpstr>Calibri</vt:lpstr>
      <vt:lpstr>Calibri Light</vt:lpstr>
      <vt:lpstr>Tema1</vt:lpstr>
      <vt:lpstr>1_Tema di Office</vt:lpstr>
      <vt:lpstr>2_Tema di Office</vt:lpstr>
      <vt:lpstr>Presentazione alle matricole  del CORSO DI STUDIO IN SCIENZE MOTORIE  Informazioni di segreteria</vt:lpstr>
      <vt:lpstr>1. Comunicazioni</vt:lpstr>
      <vt:lpstr>     2. Calendari didattici</vt:lpstr>
      <vt:lpstr> 3. Tirocini</vt:lpstr>
      <vt:lpstr>Presentazione standard di PowerPoint</vt:lpstr>
      <vt:lpstr>5. Propedeuticità</vt:lpstr>
      <vt:lpstr>       6. Blocco di iscrizione al terzo anno</vt:lpstr>
      <vt:lpstr>7. Iscrizione a tempo parziale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CCdS Scienze Motorie</dc:title>
  <dc:creator>Laura Bonzano</dc:creator>
  <cp:lastModifiedBy>Marta De Lucia</cp:lastModifiedBy>
  <cp:revision>226</cp:revision>
  <dcterms:created xsi:type="dcterms:W3CDTF">2018-06-11T15:46:13Z</dcterms:created>
  <dcterms:modified xsi:type="dcterms:W3CDTF">2023-10-02T07:04:24Z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0x010100DBD3996FD54B4540958C2A5D39EB6326</vt:lpwstr>
  </property>
</Properties>
</file>